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7" r:id="rId1"/>
    <p:sldMasterId id="2147483721" r:id="rId2"/>
    <p:sldMasterId id="2147483731" r:id="rId3"/>
    <p:sldMasterId id="2147483743" r:id="rId4"/>
    <p:sldMasterId id="2147483759" r:id="rId5"/>
  </p:sldMasterIdLst>
  <p:notesMasterIdLst>
    <p:notesMasterId r:id="rId28"/>
  </p:notesMasterIdLst>
  <p:sldIdLst>
    <p:sldId id="2147483643" r:id="rId6"/>
    <p:sldId id="257" r:id="rId7"/>
    <p:sldId id="2147483645" r:id="rId8"/>
    <p:sldId id="2147483646" r:id="rId9"/>
    <p:sldId id="272" r:id="rId10"/>
    <p:sldId id="2147483644" r:id="rId11"/>
    <p:sldId id="2147483647" r:id="rId12"/>
    <p:sldId id="256" r:id="rId13"/>
    <p:sldId id="3452" r:id="rId14"/>
    <p:sldId id="2147483629" r:id="rId15"/>
    <p:sldId id="2147483630" r:id="rId16"/>
    <p:sldId id="2147483631" r:id="rId17"/>
    <p:sldId id="2147483632" r:id="rId18"/>
    <p:sldId id="2147483635" r:id="rId19"/>
    <p:sldId id="2147483634" r:id="rId20"/>
    <p:sldId id="2147483633" r:id="rId21"/>
    <p:sldId id="2147483638" r:id="rId22"/>
    <p:sldId id="2147483637" r:id="rId23"/>
    <p:sldId id="2147483636" r:id="rId24"/>
    <p:sldId id="2147483641" r:id="rId25"/>
    <p:sldId id="2147483639" r:id="rId26"/>
    <p:sldId id="2147483640" r:id="rId27"/>
  </p:sldIdLst>
  <p:sldSz cx="12192000" cy="6858000"/>
  <p:notesSz cx="6858000" cy="9144000"/>
  <p:embeddedFontLst>
    <p:embeddedFont>
      <p:font typeface="Amasis MT Pro Light" panose="020F0502020204030204" pitchFamily="18" charset="0"/>
      <p:regular r:id="rId29"/>
      <p:italic r:id="rId30"/>
    </p:embeddedFont>
    <p:embeddedFont>
      <p:font typeface="Century Gothic" panose="020B0502020202020204" pitchFamily="34" charset="0"/>
      <p:regular r:id="rId31"/>
      <p:bold r:id="rId32"/>
      <p:italic r:id="rId33"/>
      <p:boldItalic r:id="rId34"/>
    </p:embeddedFont>
    <p:embeddedFont>
      <p:font typeface="Open Sans" panose="020B0606030504020204" pitchFamily="34" charset="0"/>
      <p:regular r:id="rId35"/>
    </p:embeddedFont>
    <p:embeddedFont>
      <p:font typeface="Open Sans SemiBold" panose="020B0706030804020204" pitchFamily="34" charset="0"/>
      <p:bold r:id="rId36"/>
    </p:embeddedFont>
    <p:embeddedFont>
      <p:font typeface="Poppins ExtraBold" panose="00000900000000000000" pitchFamily="2" charset="0"/>
      <p:bold r:id="rId37"/>
    </p:embeddedFont>
    <p:embeddedFont>
      <p:font typeface="PT Sans" panose="020B0503020203020204" pitchFamily="34" charset="0"/>
      <p:regular r:id="rId38"/>
      <p:bold r:id="rId39"/>
      <p:italic r:id="rId40"/>
      <p:boldItalic r:id="rId41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05163"/>
    <a:srgbClr val="F1F1F1"/>
    <a:srgbClr val="156082"/>
    <a:srgbClr val="27C1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AF9C10-76B2-498B-A3E1-E446D2C416B6}" v="40" dt="2026-02-15T15:26:11.7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1712" autoAdjust="0"/>
  </p:normalViewPr>
  <p:slideViewPr>
    <p:cSldViewPr snapToGrid="0">
      <p:cViewPr varScale="1">
        <p:scale>
          <a:sx n="56" d="100"/>
          <a:sy n="56" d="100"/>
        </p:scale>
        <p:origin x="12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11.fntdata"/><Relationship Id="rId21" Type="http://schemas.openxmlformats.org/officeDocument/2006/relationships/slide" Target="slides/slide16.xml"/><Relationship Id="rId34" Type="http://schemas.openxmlformats.org/officeDocument/2006/relationships/font" Target="fonts/font6.fntdata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3.fntdata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microsoft.com/office/2015/10/relationships/revisionInfo" Target="revisionInfo.xml"/><Relationship Id="rId20" Type="http://schemas.openxmlformats.org/officeDocument/2006/relationships/slide" Target="slides/slide15.xml"/><Relationship Id="rId41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531C9-3A04-4696-B292-138D380466FA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5F48B-ADD6-4FD9-B427-AA7595E42E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13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BDB9D3-CE68-4C48-921F-2732143FE68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498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es-E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Tone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es-E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top" 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refiere al compromiso ético, la integridad y las acciones de la alta dirección y la junta directiva de una organización, lo cual moldea su cultura y establece el estándar de comportamiento para todos los empleados. Es un pilar clave en el gobierno corporativo y la gestión de cumplimiento. </a:t>
            </a:r>
          </a:p>
          <a:p>
            <a:r>
              <a:rPr lang="es-E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Aspectos fundamentales del "</a:t>
            </a:r>
            <a:r>
              <a:rPr lang="es-ES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Tone</a:t>
            </a:r>
            <a:r>
              <a:rPr lang="es-E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es-ES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es-E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top":</a:t>
            </a:r>
            <a:endParaRPr lang="es-E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E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Liderar con el ejemplo: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Las acciones de los líderes deben reflejar los valores éticos que esperan de la empresa, evitando dar prioridad a los resultados financieros sobre la integridad.</a:t>
            </a:r>
          </a:p>
          <a:p>
            <a:r>
              <a:rPr lang="es-E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Origen y Relevancia: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Surgió en auditoría y tomó gran relevancia tras escándalos financieros (como Enron) y la Ley Sarbanes-Oxley, para garantizar controles internos sólidos.</a:t>
            </a:r>
          </a:p>
          <a:p>
            <a:r>
              <a:rPr lang="es-E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Impacto en la cultura: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Un buen "</a:t>
            </a:r>
            <a:r>
              <a:rPr lang="es-E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tone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es-E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top" fomenta un ambiente de honestidad y cumplimiento, mientras que uno deficiente aumenta el riesgo de fraude y comportamientos poco éticos.</a:t>
            </a:r>
          </a:p>
          <a:p>
            <a:r>
              <a:rPr lang="es-E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Implementación: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Se logra mediante la comunicación clara de valores, códigos de conducta, líneas de denuncia anónimas y el respaldo firme a la ética desde la alta gerencia.</a:t>
            </a:r>
          </a:p>
          <a:p>
            <a:r>
              <a:rPr lang="es-E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Responsabilidad: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La auditoría interna y la dirección deben trabajar juntas para supervisar que este clima ético se mantenga. </a:t>
            </a:r>
          </a:p>
          <a:p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Una gestión exitosa del </a:t>
            </a:r>
            <a:r>
              <a:rPr lang="es-E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compliance</a:t>
            </a:r>
            <a:r>
              <a:rPr lang="es-E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depende indiscutiblemente de este enfoque, convirtiendo a los líderes en los arquitectos culturales de la empresa. 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05F48B-ADD6-4FD9-B427-AA7595E42E64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06326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2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4" Type="http://schemas.openxmlformats.org/officeDocument/2006/relationships/image" Target="../media/image2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Relationship Id="rId4" Type="http://schemas.openxmlformats.org/officeDocument/2006/relationships/image" Target="../media/image2.emf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2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C5095EC1-E85E-CFF4-C900-C2F512CD96D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996353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26" imgH="426" progId="TCLayout.ActiveDocument.1">
                  <p:embed/>
                </p:oleObj>
              </mc:Choice>
              <mc:Fallback>
                <p:oleObj name="Diapositiva de think-cell" r:id="rId4" imgW="426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5095EC1-E85E-CFF4-C900-C2F512CD96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B480EF6-AB23-5D11-9031-AC614D59CE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3073316"/>
            <a:ext cx="10515600" cy="840230"/>
          </a:xfrm>
        </p:spPr>
        <p:txBody>
          <a:bodyPr vert="horz" anchor="b">
            <a:sp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3C582BA-412F-8992-DFFE-EB4081305EA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3940534"/>
            <a:ext cx="10515600" cy="480131"/>
          </a:xfrm>
        </p:spPr>
        <p:txBody>
          <a:bodyPr>
            <a:sp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1C14F4E-C93B-F2B7-E992-38394F9E8BFE}"/>
              </a:ext>
            </a:extLst>
          </p:cNvPr>
          <p:cNvSpPr/>
          <p:nvPr userDrawn="1"/>
        </p:nvSpPr>
        <p:spPr>
          <a:xfrm>
            <a:off x="12172900" y="10633"/>
            <a:ext cx="45719" cy="404037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75E2539-07E4-ED48-85BB-ED437F1EB990}"/>
              </a:ext>
            </a:extLst>
          </p:cNvPr>
          <p:cNvSpPr/>
          <p:nvPr userDrawn="1"/>
        </p:nvSpPr>
        <p:spPr>
          <a:xfrm>
            <a:off x="12176659" y="4059472"/>
            <a:ext cx="65047" cy="278789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riángulo isósceles 6">
            <a:extLst>
              <a:ext uri="{FF2B5EF4-FFF2-40B4-BE49-F238E27FC236}">
                <a16:creationId xmlns:a16="http://schemas.microsoft.com/office/drawing/2014/main" id="{8ABE289F-B602-0E71-A103-F398244456FF}"/>
              </a:ext>
            </a:extLst>
          </p:cNvPr>
          <p:cNvSpPr/>
          <p:nvPr userDrawn="1"/>
        </p:nvSpPr>
        <p:spPr>
          <a:xfrm rot="4460737">
            <a:off x="12154805" y="4034222"/>
            <a:ext cx="45719" cy="54739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8013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31135D59-5215-4F1C-6B35-B96B985E5A2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806058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26" imgH="426" progId="TCLayout.ActiveDocument.1">
                  <p:embed/>
                </p:oleObj>
              </mc:Choice>
              <mc:Fallback>
                <p:oleObj name="Diapositiva de think-cell" r:id="rId3" imgW="426" imgH="426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1135D59-5215-4F1C-6B35-B96B985E5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r>
              <a:rPr lang="es-CO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r>
              <a:rPr lang="es-CO"/>
              <a:t>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ECE0083-A0DD-1801-CFEB-49B6332952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508" y="770948"/>
            <a:ext cx="10515600" cy="480131"/>
          </a:xfrm>
        </p:spPr>
        <p:txBody>
          <a:bodyPr vert="horz"/>
          <a:lstStyle/>
          <a:p>
            <a:r>
              <a:rPr lang="en-US"/>
              <a:t>Click to edit Master title style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2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60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73491-975C-1E7F-3EA7-0F47D7E8D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11C712-4CB1-1281-003F-4D38EBE5D0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F351AB-0B9B-087E-E575-CE4467BAF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C981F-EC8D-4158-9DC8-A6D26E7056D4}" type="datetime1">
              <a:rPr lang="es-CO" smtClean="0"/>
              <a:t>17/02/2026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66DA4D-2F93-2C85-D1D5-F8F276B56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1558D9-9997-609B-CE94-8F6A86F9C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1CAA-884E-4E64-8ED0-5D5956F15C8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8850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C5095EC1-E85E-CFF4-C900-C2F512CD96D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86504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26" imgH="426" progId="TCLayout.ActiveDocument.1">
                  <p:embed/>
                </p:oleObj>
              </mc:Choice>
              <mc:Fallback>
                <p:oleObj name="Diapositiva de think-cell" r:id="rId4" imgW="426" imgH="426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5095EC1-E85E-CFF4-C900-C2F512CD96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B480EF6-AB23-5D11-9031-AC614D59CE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3073316"/>
            <a:ext cx="10515600" cy="840230"/>
          </a:xfrm>
        </p:spPr>
        <p:txBody>
          <a:bodyPr vert="horz" anchor="b">
            <a:sp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CO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3C582BA-412F-8992-DFFE-EB4081305EA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3940534"/>
            <a:ext cx="10515600" cy="480131"/>
          </a:xfrm>
        </p:spPr>
        <p:txBody>
          <a:bodyPr>
            <a:sp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4883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Portad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67094-FA71-499D-3DD2-7432A035F2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3073316"/>
            <a:ext cx="10515600" cy="840230"/>
          </a:xfrm>
        </p:spPr>
        <p:txBody>
          <a:bodyPr anchor="b">
            <a:sp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749F41-8251-2AB5-FC12-FB667C99BE4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3940534"/>
            <a:ext cx="10515600" cy="480131"/>
          </a:xfrm>
        </p:spPr>
        <p:txBody>
          <a:bodyPr>
            <a:sp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9547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2326341A-3740-51B7-D344-7EB09F9A463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396235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26" imgH="426" progId="TCLayout.ActiveDocument.1">
                  <p:embed/>
                </p:oleObj>
              </mc:Choice>
              <mc:Fallback>
                <p:oleObj name="Diapositiva de think-cell" r:id="rId4" imgW="426" imgH="426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326341A-3740-51B7-D344-7EB09F9A46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1F5C7DD-0FBE-1D47-4828-6B5A760F3B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46740"/>
            <a:ext cx="4987413" cy="480131"/>
          </a:xfrm>
        </p:spPr>
        <p:txBody>
          <a:bodyPr vert="horz"/>
          <a:lstStyle>
            <a:lvl1pPr>
              <a:defRPr b="0"/>
            </a:lvl1pPr>
          </a:lstStyle>
          <a:p>
            <a:r>
              <a:rPr lang="en-US" dirty="0"/>
              <a:t>Agenda</a:t>
            </a:r>
            <a:endParaRPr lang="en-CO" dirty="0"/>
          </a:p>
        </p:txBody>
      </p:sp>
      <p:sp>
        <p:nvSpPr>
          <p:cNvPr id="6" name="Marcador de texto 25">
            <a:extLst>
              <a:ext uri="{FF2B5EF4-FFF2-40B4-BE49-F238E27FC236}">
                <a16:creationId xmlns:a16="http://schemas.microsoft.com/office/drawing/2014/main" id="{74C49ED7-9D0F-443A-749A-50EA015384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29478" y="182927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7" name="Marcador de texto 25">
            <a:extLst>
              <a:ext uri="{FF2B5EF4-FFF2-40B4-BE49-F238E27FC236}">
                <a16:creationId xmlns:a16="http://schemas.microsoft.com/office/drawing/2014/main" id="{BC703F82-BD7E-401D-22C7-30378B9B6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29478" y="275983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8" name="Marcador de texto 25">
            <a:extLst>
              <a:ext uri="{FF2B5EF4-FFF2-40B4-BE49-F238E27FC236}">
                <a16:creationId xmlns:a16="http://schemas.microsoft.com/office/drawing/2014/main" id="{B626104D-D080-B5BA-EAF0-AFBD6515F4E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29478" y="369039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9" name="Marcador de texto 25">
            <a:extLst>
              <a:ext uri="{FF2B5EF4-FFF2-40B4-BE49-F238E27FC236}">
                <a16:creationId xmlns:a16="http://schemas.microsoft.com/office/drawing/2014/main" id="{938C916D-AB15-F730-D993-DA907F09053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29478" y="462095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10" name="Marcador de texto 25">
            <a:extLst>
              <a:ext uri="{FF2B5EF4-FFF2-40B4-BE49-F238E27FC236}">
                <a16:creationId xmlns:a16="http://schemas.microsoft.com/office/drawing/2014/main" id="{AA842C03-C927-B325-2B83-C37AC70C173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29478" y="555151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11" name="Marcador de texto 31">
            <a:extLst>
              <a:ext uri="{FF2B5EF4-FFF2-40B4-BE49-F238E27FC236}">
                <a16:creationId xmlns:a16="http://schemas.microsoft.com/office/drawing/2014/main" id="{0C9063C4-CDB6-7314-8364-A5F4854E84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811" y="1788200"/>
            <a:ext cx="442800" cy="441448"/>
          </a:xfrm>
          <a:prstGeom prst="ellipse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 dirty="0"/>
              <a:t>1</a:t>
            </a:r>
          </a:p>
        </p:txBody>
      </p:sp>
      <p:sp>
        <p:nvSpPr>
          <p:cNvPr id="12" name="Marcador de texto 31">
            <a:extLst>
              <a:ext uri="{FF2B5EF4-FFF2-40B4-BE49-F238E27FC236}">
                <a16:creationId xmlns:a16="http://schemas.microsoft.com/office/drawing/2014/main" id="{9EC649F2-DFF8-021A-DD75-CE6277C729D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811" y="3649878"/>
            <a:ext cx="442800" cy="442800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 dirty="0"/>
              <a:t>3</a:t>
            </a:r>
          </a:p>
        </p:txBody>
      </p:sp>
      <p:sp>
        <p:nvSpPr>
          <p:cNvPr id="13" name="Marcador de texto 31">
            <a:extLst>
              <a:ext uri="{FF2B5EF4-FFF2-40B4-BE49-F238E27FC236}">
                <a16:creationId xmlns:a16="http://schemas.microsoft.com/office/drawing/2014/main" id="{4FDBC031-6401-B84F-FBCD-1EE5472E03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811" y="2718365"/>
            <a:ext cx="442800" cy="442800"/>
          </a:xfrm>
          <a:prstGeom prst="ellipse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 dirty="0"/>
              <a:t>2</a:t>
            </a:r>
          </a:p>
        </p:txBody>
      </p:sp>
      <p:sp>
        <p:nvSpPr>
          <p:cNvPr id="14" name="Marcador de texto 31">
            <a:extLst>
              <a:ext uri="{FF2B5EF4-FFF2-40B4-BE49-F238E27FC236}">
                <a16:creationId xmlns:a16="http://schemas.microsoft.com/office/drawing/2014/main" id="{48434FD0-8C79-FA2D-43B6-F5C6BC1672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8811" y="4579485"/>
            <a:ext cx="442800" cy="442800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 dirty="0"/>
              <a:t>4</a:t>
            </a:r>
          </a:p>
        </p:txBody>
      </p:sp>
      <p:sp>
        <p:nvSpPr>
          <p:cNvPr id="15" name="Marcador de texto 31">
            <a:extLst>
              <a:ext uri="{FF2B5EF4-FFF2-40B4-BE49-F238E27FC236}">
                <a16:creationId xmlns:a16="http://schemas.microsoft.com/office/drawing/2014/main" id="{BEF87591-F75C-FD1F-FD10-2BD869D8CCB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8811" y="5510046"/>
            <a:ext cx="442800" cy="442800"/>
          </a:xfrm>
          <a:prstGeom prst="ellipse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086580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5C7DD-0FBE-1D47-4828-6B5A760F3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6351"/>
            <a:ext cx="4987413" cy="14605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45306-BDCA-8728-848F-F482D499D0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89238"/>
            <a:ext cx="5257800" cy="344851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3057539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68C3200E-4811-3E21-D5BF-638E334B604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345250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26" imgH="426" progId="TCLayout.ActiveDocument.1">
                  <p:embed/>
                </p:oleObj>
              </mc:Choice>
              <mc:Fallback>
                <p:oleObj name="Diapositiva de think-cell" r:id="rId4" imgW="426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8C3200E-4811-3E21-D5BF-638E334B60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EABE8F7-73D3-9D30-EA05-62380CF445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508" y="787841"/>
            <a:ext cx="10732598" cy="480131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86917-D4F8-FC01-FA19-4ECB9CF5EC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08" y="1825625"/>
            <a:ext cx="10732598" cy="16507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2650325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C63B887C-BDE4-89BD-CA10-51C46CB3716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622935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26" imgH="426" progId="TCLayout.ActiveDocument.1">
                  <p:embed/>
                </p:oleObj>
              </mc:Choice>
              <mc:Fallback>
                <p:oleObj name="Diapositiva de think-cell" r:id="rId3" imgW="426" imgH="426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63B887C-BDE4-89BD-CA10-51C46CB371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277A650-F75B-7B85-2032-0C281DEF5F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508" y="787841"/>
            <a:ext cx="10684880" cy="480131"/>
          </a:xfrm>
        </p:spPr>
        <p:txBody>
          <a:bodyPr vert="horz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B194F-50B7-6722-A5A4-A34344E13D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050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8B0F86-BB59-08C2-4541-9C7474E32E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0508" y="2505075"/>
            <a:ext cx="5157787" cy="3106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2A21A6-AA64-69C6-2DB7-B805BD7FB2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301137-D8E8-5AD8-23A9-1243E2C733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106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6682085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hink-cell data - do not delete" hidden="1">
            <a:extLst>
              <a:ext uri="{FF2B5EF4-FFF2-40B4-BE49-F238E27FC236}">
                <a16:creationId xmlns:a16="http://schemas.microsoft.com/office/drawing/2014/main" id="{5EE62EAA-1501-5978-E6FD-417B65B044B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56321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26" imgH="426" progId="TCLayout.ActiveDocument.1">
                  <p:embed/>
                </p:oleObj>
              </mc:Choice>
              <mc:Fallback>
                <p:oleObj name="Diapositiva de think-cell" r:id="rId3" imgW="426" imgH="426" progId="TCLayout.ActiveDocument.1">
                  <p:embed/>
                  <p:pic>
                    <p:nvPicPr>
                      <p:cNvPr id="1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EE62EAA-1501-5978-E6FD-417B65B044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483E6D9-D761-2F93-1599-5F3CCE78DA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508" y="770948"/>
            <a:ext cx="10515600" cy="480131"/>
          </a:xfrm>
        </p:spPr>
        <p:txBody>
          <a:bodyPr vert="horz"/>
          <a:lstStyle/>
          <a:p>
            <a:r>
              <a:rPr lang="en-US" dirty="0"/>
              <a:t>Click to edit Master title style</a:t>
            </a:r>
            <a:endParaRPr lang="en-CO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CDE6EC4-E225-4F3B-61D1-9D4A1D930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0508" y="182562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1340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Portada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160F511F-AB77-49ED-E780-4EC4F2549B0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82397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26" imgH="426" progId="TCLayout.ActiveDocument.1">
                  <p:embed/>
                </p:oleObj>
              </mc:Choice>
              <mc:Fallback>
                <p:oleObj name="Diapositiva de think-cell" r:id="rId4" imgW="426" imgH="426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60F511F-AB77-49ED-E780-4EC4F2549B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5E67094-FA71-499D-3DD2-7432A035F2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3073316"/>
            <a:ext cx="10515600" cy="840230"/>
          </a:xfrm>
        </p:spPr>
        <p:txBody>
          <a:bodyPr vert="horz" anchor="b">
            <a:spAutoFit/>
          </a:bodyPr>
          <a:lstStyle>
            <a:lvl1pPr>
              <a:defRPr sz="5400" b="1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749F41-8251-2AB5-FC12-FB667C99BE4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3940534"/>
            <a:ext cx="10515600" cy="480131"/>
          </a:xfrm>
        </p:spPr>
        <p:txBody>
          <a:bodyPr>
            <a:sp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2876EFB-8D80-2E0C-25BA-A132916AEFDE}"/>
              </a:ext>
            </a:extLst>
          </p:cNvPr>
          <p:cNvSpPr/>
          <p:nvPr userDrawn="1"/>
        </p:nvSpPr>
        <p:spPr>
          <a:xfrm>
            <a:off x="12172900" y="10633"/>
            <a:ext cx="45719" cy="4040372"/>
          </a:xfrm>
          <a:prstGeom prst="rect">
            <a:avLst/>
          </a:prstGeom>
          <a:solidFill>
            <a:srgbClr val="EAEAEA"/>
          </a:solidFill>
          <a:ln>
            <a:solidFill>
              <a:srgbClr val="EAEA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5F4CA36F-5285-3A15-1C4C-957E21D35775}"/>
              </a:ext>
            </a:extLst>
          </p:cNvPr>
          <p:cNvSpPr/>
          <p:nvPr userDrawn="1"/>
        </p:nvSpPr>
        <p:spPr>
          <a:xfrm>
            <a:off x="12176659" y="4059472"/>
            <a:ext cx="65047" cy="278789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riángulo isósceles 5">
            <a:extLst>
              <a:ext uri="{FF2B5EF4-FFF2-40B4-BE49-F238E27FC236}">
                <a16:creationId xmlns:a16="http://schemas.microsoft.com/office/drawing/2014/main" id="{055B216E-F9FA-D83D-157B-1C21E48061C2}"/>
              </a:ext>
            </a:extLst>
          </p:cNvPr>
          <p:cNvSpPr/>
          <p:nvPr userDrawn="1"/>
        </p:nvSpPr>
        <p:spPr>
          <a:xfrm rot="4460737">
            <a:off x="12154805" y="3988502"/>
            <a:ext cx="45719" cy="54739"/>
          </a:xfrm>
          <a:prstGeom prst="triangle">
            <a:avLst/>
          </a:prstGeom>
          <a:solidFill>
            <a:srgbClr val="EAEAEA"/>
          </a:solidFill>
          <a:ln>
            <a:solidFill>
              <a:srgbClr val="EAEA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riángulo isósceles 6">
            <a:extLst>
              <a:ext uri="{FF2B5EF4-FFF2-40B4-BE49-F238E27FC236}">
                <a16:creationId xmlns:a16="http://schemas.microsoft.com/office/drawing/2014/main" id="{87F8EDAB-084C-0462-C682-AE2E9DE56ED7}"/>
              </a:ext>
            </a:extLst>
          </p:cNvPr>
          <p:cNvSpPr/>
          <p:nvPr userDrawn="1"/>
        </p:nvSpPr>
        <p:spPr>
          <a:xfrm rot="4001361">
            <a:off x="12136676" y="3980888"/>
            <a:ext cx="67970" cy="159372"/>
          </a:xfrm>
          <a:prstGeom prst="triangle">
            <a:avLst/>
          </a:prstGeom>
          <a:solidFill>
            <a:srgbClr val="EAEAEA"/>
          </a:solidFill>
          <a:ln>
            <a:solidFill>
              <a:srgbClr val="EAEA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11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31135D59-5215-4F1C-6B35-B96B985E5A2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806058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26" imgH="426" progId="TCLayout.ActiveDocument.1">
                  <p:embed/>
                </p:oleObj>
              </mc:Choice>
              <mc:Fallback>
                <p:oleObj name="Diapositiva de think-cell" r:id="rId3" imgW="426" imgH="426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1135D59-5215-4F1C-6B35-B96B985E5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r>
              <a:rPr lang="es-CO" dirty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r>
              <a:rPr lang="es-CO" dirty="0"/>
              <a:t>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ECE0083-A0DD-1801-CFEB-49B6332952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508" y="770948"/>
            <a:ext cx="10515600" cy="480131"/>
          </a:xfrm>
        </p:spPr>
        <p:txBody>
          <a:bodyPr vert="horz"/>
          <a:lstStyle/>
          <a:p>
            <a:r>
              <a:rPr lang="en-US" dirty="0"/>
              <a:t>Click to edit Master title style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1881952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124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84E6D-A61E-9BAB-C67C-90B9F2E3B9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20E5054-0C8B-8353-DA10-4BFE34A0BD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8504B6-4E44-2599-00C7-660BF8EE4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5B7B80C-D64F-654E-BE01-AABD8CB95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AC531C-087B-3702-0D20-38C9B61F1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122997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CA50A1-4617-C27C-BFB6-561D33032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B622C7-A6AC-3D7D-5586-D08FDED86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F93232-C093-D8C5-CB65-C2277997D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DA9776-9A8F-46DC-FE6E-19A14826D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F8395F1-B6E5-4E34-0C2F-A9351AC85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80463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1FE3D0-C7C2-EB8F-BCF2-6B2C1D819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E79F4AE-9EA3-6249-0316-DF4060578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02A6F3-0C9C-F13B-AD3B-91685FEB3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17DB25-DF87-ED4C-6925-1E720EAAB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209F30-6CD9-BB4A-7FC5-3B31FEFBD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31741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8C9CBE-4EFB-6284-F37A-FB80B791B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17AFF8-9B3C-CBAC-9C24-DDC31DA69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8E2F1DF-696A-9D28-20FF-F5AA9C834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C4DD1B7-F0AD-563B-1908-4E1F787F0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17B60F4-8B6E-292D-5C15-11783CADF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313ECC0-9F5A-2C05-DDBD-C89E53A8D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43205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E36DDB-982F-1859-3B79-3D77B82F3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0D0AA14-6863-0DEF-6C9C-98408811A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CFC9BC8-985F-B189-6769-C77FBFB032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1BD4A79-E53F-8D6F-612A-05D1DAD8FE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B22C4B5-2942-536C-766F-35A8DAED2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7BA1B02-6EEB-B997-0534-D9236925D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4983E46-804F-2E2C-F3B3-EA4738B40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ED3E70B-DF78-B102-DDDA-B93793C34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32850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C632DD-CFAC-901F-4322-207A266EE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A9BF8C0-69AC-AE45-5E5C-BBC32746F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C81DD58-3AEA-271E-9FD0-0A51EB4D1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5B6A59-A813-E3D3-5692-94F935766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58442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6CDB245-C41A-A203-CEDB-D67F2E7FC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FB80BC4-5953-39A5-EB05-4C50EC5C5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C3B5D21-0AB6-3A0E-8960-4A9CE161A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41259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953980-85B2-F65C-F575-654DD43A2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BBF99C2-869C-481B-4D8A-FCDBF1E313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7D82630-63CC-D38D-0D66-D84E1E1EA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D4CA4F0-82CA-259C-AE3D-FAB69DB06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84D3794-DC96-CD8F-0510-5C3AE9DBC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D2BE0AD-7905-E385-2D0C-C6D3AC12C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1406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2326341A-3740-51B7-D344-7EB09F9A463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396235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26" imgH="426" progId="TCLayout.ActiveDocument.1">
                  <p:embed/>
                </p:oleObj>
              </mc:Choice>
              <mc:Fallback>
                <p:oleObj name="Diapositiva de think-cell" r:id="rId4" imgW="426" imgH="426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326341A-3740-51B7-D344-7EB09F9A46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1F5C7DD-0FBE-1D47-4828-6B5A760F3B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46740"/>
            <a:ext cx="4987413" cy="480131"/>
          </a:xfrm>
        </p:spPr>
        <p:txBody>
          <a:bodyPr vert="horz"/>
          <a:lstStyle>
            <a:lvl1pPr>
              <a:defRPr b="0"/>
            </a:lvl1pPr>
          </a:lstStyle>
          <a:p>
            <a:r>
              <a:rPr lang="en-US"/>
              <a:t>Agenda</a:t>
            </a:r>
            <a:endParaRPr lang="en-CO"/>
          </a:p>
        </p:txBody>
      </p:sp>
      <p:sp>
        <p:nvSpPr>
          <p:cNvPr id="6" name="Marcador de texto 25">
            <a:extLst>
              <a:ext uri="{FF2B5EF4-FFF2-40B4-BE49-F238E27FC236}">
                <a16:creationId xmlns:a16="http://schemas.microsoft.com/office/drawing/2014/main" id="{74C49ED7-9D0F-443A-749A-50EA015384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29478" y="182927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7" name="Marcador de texto 25">
            <a:extLst>
              <a:ext uri="{FF2B5EF4-FFF2-40B4-BE49-F238E27FC236}">
                <a16:creationId xmlns:a16="http://schemas.microsoft.com/office/drawing/2014/main" id="{BC703F82-BD7E-401D-22C7-30378B9B6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29478" y="275983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8" name="Marcador de texto 25">
            <a:extLst>
              <a:ext uri="{FF2B5EF4-FFF2-40B4-BE49-F238E27FC236}">
                <a16:creationId xmlns:a16="http://schemas.microsoft.com/office/drawing/2014/main" id="{B626104D-D080-B5BA-EAF0-AFBD6515F4E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29478" y="369039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9" name="Marcador de texto 25">
            <a:extLst>
              <a:ext uri="{FF2B5EF4-FFF2-40B4-BE49-F238E27FC236}">
                <a16:creationId xmlns:a16="http://schemas.microsoft.com/office/drawing/2014/main" id="{938C916D-AB15-F730-D993-DA907F09053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29478" y="462095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10" name="Marcador de texto 25">
            <a:extLst>
              <a:ext uri="{FF2B5EF4-FFF2-40B4-BE49-F238E27FC236}">
                <a16:creationId xmlns:a16="http://schemas.microsoft.com/office/drawing/2014/main" id="{AA842C03-C927-B325-2B83-C37AC70C173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29478" y="5551518"/>
            <a:ext cx="5260080" cy="313932"/>
          </a:xfrm>
        </p:spPr>
        <p:txBody>
          <a:bodyPr anchor="ctr"/>
          <a:lstStyle>
            <a:lvl1pPr marL="0" indent="0" rtl="0">
              <a:buNone/>
              <a:defRPr sz="1600">
                <a:solidFill>
                  <a:schemeClr val="tx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Haga clic para modificar el texto</a:t>
            </a:r>
          </a:p>
        </p:txBody>
      </p:sp>
      <p:sp>
        <p:nvSpPr>
          <p:cNvPr id="11" name="Marcador de texto 31">
            <a:extLst>
              <a:ext uri="{FF2B5EF4-FFF2-40B4-BE49-F238E27FC236}">
                <a16:creationId xmlns:a16="http://schemas.microsoft.com/office/drawing/2014/main" id="{0C9063C4-CDB6-7314-8364-A5F4854E84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811" y="1788200"/>
            <a:ext cx="442800" cy="441448"/>
          </a:xfrm>
          <a:prstGeom prst="ellipse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1</a:t>
            </a:r>
          </a:p>
        </p:txBody>
      </p:sp>
      <p:sp>
        <p:nvSpPr>
          <p:cNvPr id="12" name="Marcador de texto 31">
            <a:extLst>
              <a:ext uri="{FF2B5EF4-FFF2-40B4-BE49-F238E27FC236}">
                <a16:creationId xmlns:a16="http://schemas.microsoft.com/office/drawing/2014/main" id="{9EC649F2-DFF8-021A-DD75-CE6277C729D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811" y="3649878"/>
            <a:ext cx="442800" cy="442800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3</a:t>
            </a:r>
          </a:p>
        </p:txBody>
      </p:sp>
      <p:sp>
        <p:nvSpPr>
          <p:cNvPr id="13" name="Marcador de texto 31">
            <a:extLst>
              <a:ext uri="{FF2B5EF4-FFF2-40B4-BE49-F238E27FC236}">
                <a16:creationId xmlns:a16="http://schemas.microsoft.com/office/drawing/2014/main" id="{4FDBC031-6401-B84F-FBCD-1EE5472E03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811" y="2718365"/>
            <a:ext cx="442800" cy="442800"/>
          </a:xfrm>
          <a:prstGeom prst="ellipse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2</a:t>
            </a:r>
          </a:p>
        </p:txBody>
      </p:sp>
      <p:sp>
        <p:nvSpPr>
          <p:cNvPr id="14" name="Marcador de texto 31">
            <a:extLst>
              <a:ext uri="{FF2B5EF4-FFF2-40B4-BE49-F238E27FC236}">
                <a16:creationId xmlns:a16="http://schemas.microsoft.com/office/drawing/2014/main" id="{48434FD0-8C79-FA2D-43B6-F5C6BC1672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8811" y="4579485"/>
            <a:ext cx="442800" cy="442800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4</a:t>
            </a:r>
          </a:p>
        </p:txBody>
      </p:sp>
      <p:sp>
        <p:nvSpPr>
          <p:cNvPr id="15" name="Marcador de texto 31">
            <a:extLst>
              <a:ext uri="{FF2B5EF4-FFF2-40B4-BE49-F238E27FC236}">
                <a16:creationId xmlns:a16="http://schemas.microsoft.com/office/drawing/2014/main" id="{BEF87591-F75C-FD1F-FD10-2BD869D8CCB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8811" y="5510046"/>
            <a:ext cx="442800" cy="442800"/>
          </a:xfrm>
          <a:prstGeom prst="ellipse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 rtl="0">
              <a:buNone/>
              <a:defRPr sz="1600" b="1">
                <a:solidFill>
                  <a:schemeClr val="bg1"/>
                </a:solidFill>
                <a:latin typeface="Century Gothic" panose="020B0502020202020204" pitchFamily="34" charset="0"/>
                <a:cs typeface="Poppins" panose="00000500000000000000" pitchFamily="2" charset="0"/>
                <a:sym typeface="Century Gothic" panose="020B0502020202020204" pitchFamily="34" charset="0"/>
              </a:defRPr>
            </a:lvl1pPr>
          </a:lstStyle>
          <a:p>
            <a:pPr lvl="0"/>
            <a:r>
              <a:rPr lang="es-CO"/>
              <a:t>5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D437D7D-89CE-8C0A-4057-0985C94E6A5C}"/>
              </a:ext>
            </a:extLst>
          </p:cNvPr>
          <p:cNvSpPr/>
          <p:nvPr userDrawn="1"/>
        </p:nvSpPr>
        <p:spPr>
          <a:xfrm>
            <a:off x="12172900" y="10632"/>
            <a:ext cx="45719" cy="684736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65741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B26AD1-249A-A339-CD13-43325082B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7F32FA3-483B-EB31-8319-A1F5C4C5DA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AD7813D-D33B-9DDA-98E2-F6202AD6AC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79FA041-411C-9BBD-E4E0-02D1FE6B0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1CD8521-7070-EAAA-AED7-F2AA44AE1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D3E7A3-44D1-67A0-59CC-E281A2803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55644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6FC41D-4A4D-4B58-6E54-47EBAF4FE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28DBF2A-CFE3-59AC-FA7A-41E61B4A09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345CA7-546F-2009-B7E5-62451283C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3BE069-C6F5-7138-BE54-87121E6D3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C12CE5-1DED-3A86-E32C-E9B3D438A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12296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B18231B-2C88-A2C6-F699-78ADF921E1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8DEE073-299E-28B2-ABDC-E8E0ED8E7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6D2A5A-9A43-5877-4FFE-EB8A6BB82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7E7B8-9C40-91EC-6C99-443E6149A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93F87A-54BC-E719-B223-D98028805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3555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14356-8ED7-F49D-B0AA-A31C44186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Core Sans A 75 ExtraBold" panose="020B0903030302020204"/>
              </a:defRPr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096F98-38C2-172B-1BD9-6551E49025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65A9D-9DFF-B4F2-E803-5086ABCEC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4856D-0ABD-0889-F567-DD33EBFFE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EC51A-A67B-4AB1-1F57-F1D6F2BC3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1017595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5088-22DD-4FDD-E66B-70CE33D69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853D6-4140-7453-2202-6B8AC3C9D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3001E-9C62-D32E-1416-4ADBCA53E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664EC1-155E-1337-EB9F-66A3FA0B2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3CD5D-FF4E-BDF0-32EA-9AE052A2B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6814053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C3981-409F-6C7A-06C5-1F894BB50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B6F3BC-3FD1-9D70-8733-0D428A6CE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6354F-CAB8-B174-CCCD-D97698DA3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9BE1B-631D-5289-3DC5-9C5373629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7485EA-69AB-22E6-B3AB-3407A002E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0300274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7BBDB-5CC8-E1E8-2A9B-021A172C4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FCBB6-78BE-82BA-8312-DC7B8B6B97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D4A26A-812E-9B38-5B12-289B4DDDF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28CDE5-B6D9-6CF1-D74D-69C8F69FE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30FF0A-DB78-3B2C-7DEC-B41C98C5C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0E1369-BCE7-4543-EFFD-5F011FFE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7035627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F0D5B-3E95-DACB-180C-8569D479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8B8451-31B2-8F99-6B21-904F1AC65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DC1E8-59CC-E7A5-834B-333955CD7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CB3AB-5E71-C8AA-9715-F250098A7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112144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2976F2-7872-B621-47EC-563CBCBD9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6D080-482B-1BB6-DB93-5E305FFC2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3F489-A230-AEAD-22AE-086EFB336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663052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A779E-AF01-9A1C-26F4-A7FB54C57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5BC38-903F-74E5-557B-DCAF899EF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A6FED-EB21-C5FB-5627-80A98A299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ADCC06-460A-B8F9-AA94-EF50A410F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9441D9-36FC-681A-B3C5-F12639C4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48E76B-A76C-B211-4F36-B286F3DA7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78261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FE3A66C-D0BF-8A77-9E03-352D2B9CDA5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614661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26" imgH="426" progId="TCLayout.ActiveDocument.1">
                  <p:embed/>
                </p:oleObj>
              </mc:Choice>
              <mc:Fallback>
                <p:oleObj name="Diapositiva de think-cell" r:id="rId4" imgW="426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FE3A66C-D0BF-8A77-9E03-352D2B9CDA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1F5C7DD-0FBE-1D47-4828-6B5A760F3B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076535"/>
            <a:ext cx="5257800" cy="480131"/>
          </a:xfrm>
        </p:spPr>
        <p:txBody>
          <a:bodyPr vert="horz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45306-BDCA-8728-848F-F482D499D0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89238"/>
            <a:ext cx="5257800" cy="3448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8B0479E-FAE6-E499-DDA4-F7695F75AA71}"/>
              </a:ext>
            </a:extLst>
          </p:cNvPr>
          <p:cNvSpPr/>
          <p:nvPr userDrawn="1"/>
        </p:nvSpPr>
        <p:spPr>
          <a:xfrm>
            <a:off x="12172900" y="10632"/>
            <a:ext cx="45719" cy="684736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67809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FF131-090F-0A4C-716E-4967C8812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EED26A-5CDC-E5E5-CF4A-1D54652F81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BEA725-E5EC-CA0D-EF49-5B0D6F5105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EF1DF8-E66C-7C2F-DE5A-F97F54091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E3286E-27DE-40FF-BCA6-D932A0E08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403547-4AEC-14FC-1AAD-2337AF3DF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427265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BA6F0-348B-44C0-F16D-C3CC2E5A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65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0324D-57D4-B076-3888-305114CD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C8B9E-538A-F558-093F-5AB9A965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2F81C-6E55-7D29-3287-0489B002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0562385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0324D-57D4-B076-3888-305114CD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C8B9E-538A-F558-093F-5AB9A965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2F81C-6E55-7D29-3287-0489B002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6BA6F0-348B-44C0-F16D-C3CC2E5A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2562927"/>
            <a:ext cx="703970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4987482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0324D-57D4-B076-3888-305114CD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C8B9E-538A-F558-093F-5AB9A965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2F81C-6E55-7D29-3287-0489B002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6BA6F0-348B-44C0-F16D-C3CC2E5A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2562927"/>
            <a:ext cx="703970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306387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0324D-57D4-B076-3888-305114CD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C8B9E-538A-F558-093F-5AB9A965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2F81C-6E55-7D29-3287-0489B002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6BA6F0-348B-44C0-F16D-C3CC2E5A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4216" y="2004739"/>
            <a:ext cx="4814341" cy="28485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936761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3051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Вертикальный заголовок и текст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20;p3"/>
          <p:cNvSpPr txBox="1"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altLang="es-AR"/>
          </a:p>
        </p:txBody>
      </p:sp>
      <p:sp>
        <p:nvSpPr>
          <p:cNvPr id="5" name="Google Shape;21;p3"/>
          <p:cNvSpPr txBox="1"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altLang="es-AR"/>
          </a:p>
        </p:txBody>
      </p:sp>
      <p:sp>
        <p:nvSpPr>
          <p:cNvPr id="6" name="Google Shape;22;p3"/>
          <p:cNvSpPr txBox="1"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39D2916-B637-43C6-8443-977F58243C86}" type="slidenum">
              <a:rPr lang="en-US" altLang="es-AR"/>
              <a:pPr/>
              <a:t>‹Nº›</a:t>
            </a:fld>
            <a:endParaRPr lang="es-AR" altLang="es-AR"/>
          </a:p>
        </p:txBody>
      </p:sp>
    </p:spTree>
    <p:extLst>
      <p:ext uri="{BB962C8B-B14F-4D97-AF65-F5344CB8AC3E}">
        <p14:creationId xmlns:p14="http://schemas.microsoft.com/office/powerpoint/2010/main" val="33802093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14356-8ED7-F49D-B0AA-A31C44186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Core Sans A 75 ExtraBold" panose="020B0903030302020204"/>
              </a:defRPr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096F98-38C2-172B-1BD9-6551E49025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65A9D-9DFF-B4F2-E803-5086ABCEC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4856D-0ABD-0889-F567-DD33EBFFE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EC51A-A67B-4AB1-1F57-F1D6F2BC3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720591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5088-22DD-4FDD-E66B-70CE33D69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853D6-4140-7453-2202-6B8AC3C9D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3001E-9C62-D32E-1416-4ADBCA53E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664EC1-155E-1337-EB9F-66A3FA0B2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3CD5D-FF4E-BDF0-32EA-9AE052A2B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0483190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C3981-409F-6C7A-06C5-1F894BB50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B6F3BC-3FD1-9D70-8733-0D428A6CE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6354F-CAB8-B174-CCCD-D97698DA3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9BE1B-631D-5289-3DC5-9C5373629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7485EA-69AB-22E6-B3AB-3407A002E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255173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68C3200E-4811-3E21-D5BF-638E334B604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345250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26" imgH="426" progId="TCLayout.ActiveDocument.1">
                  <p:embed/>
                </p:oleObj>
              </mc:Choice>
              <mc:Fallback>
                <p:oleObj name="Diapositiva de think-cell" r:id="rId4" imgW="426" imgH="42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8C3200E-4811-3E21-D5BF-638E334B60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EABE8F7-73D3-9D30-EA05-62380CF445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508" y="787841"/>
            <a:ext cx="10732598" cy="480131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86917-D4F8-FC01-FA19-4ECB9CF5EC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08" y="1825625"/>
            <a:ext cx="10732598" cy="16507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A064AC7-9D6B-798B-D37D-DE2AD52FA6BC}"/>
              </a:ext>
            </a:extLst>
          </p:cNvPr>
          <p:cNvSpPr/>
          <p:nvPr userDrawn="1"/>
        </p:nvSpPr>
        <p:spPr>
          <a:xfrm>
            <a:off x="12172900" y="10632"/>
            <a:ext cx="45719" cy="684736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80353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7BBDB-5CC8-E1E8-2A9B-021A172C4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FCBB6-78BE-82BA-8312-DC7B8B6B97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D4A26A-812E-9B38-5B12-289B4DDDF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28CDE5-B6D9-6CF1-D74D-69C8F69FE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30FF0A-DB78-3B2C-7DEC-B41C98C5C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0E1369-BCE7-4543-EFFD-5F011FFE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5607011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F0D5B-3E95-DACB-180C-8569D479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8B8451-31B2-8F99-6B21-904F1AC65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DC1E8-59CC-E7A5-834B-333955CD7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CB3AB-5E71-C8AA-9715-F250098A7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900387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2976F2-7872-B621-47EC-563CBCBD9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6D080-482B-1BB6-DB93-5E305FFC2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3F489-A230-AEAD-22AE-086EFB336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634181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A779E-AF01-9A1C-26F4-A7FB54C57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5BC38-903F-74E5-557B-DCAF899EF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A6FED-EB21-C5FB-5627-80A98A299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ADCC06-460A-B8F9-AA94-EF50A410F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9441D9-36FC-681A-B3C5-F12639C4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48E76B-A76C-B211-4F36-B286F3DA7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0219801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FF131-090F-0A4C-716E-4967C8812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EED26A-5CDC-E5E5-CF4A-1D54652F81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BEA725-E5EC-CA0D-EF49-5B0D6F5105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EF1DF8-E66C-7C2F-DE5A-F97F54091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E3286E-27DE-40FF-BCA6-D932A0E08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403547-4AEC-14FC-1AAD-2337AF3DF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196295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BA6F0-348B-44C0-F16D-C3CC2E5A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65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0324D-57D4-B076-3888-305114CD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C8B9E-538A-F558-093F-5AB9A965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2F81C-6E55-7D29-3287-0489B002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2337510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0324D-57D4-B076-3888-305114CD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C8B9E-538A-F558-093F-5AB9A965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2F81C-6E55-7D29-3287-0489B002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6BA6F0-348B-44C0-F16D-C3CC2E5A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2562927"/>
            <a:ext cx="703970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026818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0324D-57D4-B076-3888-305114CD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C8B9E-538A-F558-093F-5AB9A965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2F81C-6E55-7D29-3287-0489B002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6BA6F0-348B-44C0-F16D-C3CC2E5A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2562927"/>
            <a:ext cx="703970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466469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0324D-57D4-B076-3888-305114CD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C8B9E-538A-F558-093F-5AB9A965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2F81C-6E55-7D29-3287-0489B002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6BA6F0-348B-44C0-F16D-C3CC2E5A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4216" y="2004739"/>
            <a:ext cx="4814341" cy="28485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5247323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714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C63B887C-BDE4-89BD-CA10-51C46CB3716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622935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26" imgH="426" progId="TCLayout.ActiveDocument.1">
                  <p:embed/>
                </p:oleObj>
              </mc:Choice>
              <mc:Fallback>
                <p:oleObj name="Diapositiva de think-cell" r:id="rId3" imgW="426" imgH="426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63B887C-BDE4-89BD-CA10-51C46CB371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277A650-F75B-7B85-2032-0C281DEF5F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508" y="787841"/>
            <a:ext cx="10684880" cy="480131"/>
          </a:xfrm>
        </p:spPr>
        <p:txBody>
          <a:bodyPr vert="horz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B194F-50B7-6722-A5A4-A34344E13D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0508" y="2080343"/>
            <a:ext cx="5157787" cy="42473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8B0F86-BB59-08C2-4541-9C7474E32E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0508" y="2505075"/>
            <a:ext cx="5157787" cy="3106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2A21A6-AA64-69C6-2DB7-B805BD7FB2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080343"/>
            <a:ext cx="5183188" cy="42473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301137-D8E8-5AD8-23A9-1243E2C733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106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056D1FC8-F04F-F7AE-1A96-FBC9C3226B9C}"/>
              </a:ext>
            </a:extLst>
          </p:cNvPr>
          <p:cNvSpPr/>
          <p:nvPr userDrawn="1"/>
        </p:nvSpPr>
        <p:spPr>
          <a:xfrm>
            <a:off x="12172900" y="-10634"/>
            <a:ext cx="45719" cy="6847367"/>
          </a:xfrm>
          <a:prstGeom prst="rect">
            <a:avLst/>
          </a:prstGeom>
          <a:solidFill>
            <a:srgbClr val="EAEAEA"/>
          </a:solidFill>
          <a:ln>
            <a:solidFill>
              <a:srgbClr val="EAEA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74354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6184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arcador de texto 12">
            <a:extLst>
              <a:ext uri="{FF2B5EF4-FFF2-40B4-BE49-F238E27FC236}">
                <a16:creationId xmlns:a16="http://schemas.microsoft.com/office/drawing/2014/main" id="{3ED913C6-F5D4-6340-E77F-B868569AA7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06879" y="4304849"/>
            <a:ext cx="4378242" cy="365125"/>
          </a:xfrm>
        </p:spPr>
        <p:txBody>
          <a:bodyPr>
            <a:noAutofit/>
          </a:bodyPr>
          <a:lstStyle>
            <a:lvl1pPr marL="0" indent="0" algn="ctr">
              <a:buNone/>
              <a:defRPr kumimoji="0" lang="es-CO" sz="2000" b="1" i="1" u="none" strike="noStrike" kern="1200" cap="none" spc="0" normalizeH="0" baseline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1pPr>
            <a:lvl2pPr>
              <a:defRPr kumimoji="0" lang="es-ES" sz="4000" b="0" i="0" u="none" strike="noStrike" kern="1200" cap="none" spc="0" normalizeH="0" baseline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2pPr>
            <a:lvl3pPr>
              <a:defRPr kumimoji="0" lang="es-ES" sz="4000" b="0" i="0" u="none" strike="noStrike" kern="1200" cap="none" spc="0" normalizeH="0" baseline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3pPr>
            <a:lvl4pPr>
              <a:defRPr kumimoji="0" lang="es-ES" sz="4000" b="0" i="0" u="none" strike="noStrike" kern="1200" cap="none" spc="0" normalizeH="0" baseline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4pPr>
            <a:lvl5pPr>
              <a:defRPr kumimoji="0" lang="es-CO" sz="4000" b="0" i="0" u="none" strike="noStrike" kern="1200" cap="none" spc="0" normalizeH="0" baseline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5pPr>
          </a:lstStyle>
          <a:p>
            <a:pPr lvl="0"/>
            <a:r>
              <a:rPr lang="es-ES" dirty="0" err="1"/>
              <a:t>dd</a:t>
            </a:r>
            <a:r>
              <a:rPr lang="es-ES" dirty="0"/>
              <a:t> </a:t>
            </a:r>
            <a:r>
              <a:rPr lang="es-ES" dirty="0" err="1"/>
              <a:t>NombreMes</a:t>
            </a:r>
            <a:r>
              <a:rPr lang="es-ES" dirty="0"/>
              <a:t> </a:t>
            </a:r>
            <a:r>
              <a:rPr lang="es-ES" dirty="0" err="1"/>
              <a:t>aaaa</a:t>
            </a:r>
            <a:endParaRPr lang="es-C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6BA6F0-348B-44C0-F16D-C3CC2E5AB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9145" y="2282051"/>
            <a:ext cx="10515600" cy="1325563"/>
          </a:xfrm>
        </p:spPr>
        <p:txBody>
          <a:bodyPr>
            <a:normAutofit/>
          </a:bodyPr>
          <a:lstStyle>
            <a:lvl1pPr algn="ctr">
              <a:defRPr kumimoji="0" lang="en-CO" sz="4000" b="1" i="0" u="none" strike="noStrike" kern="1200" cap="none" spc="-150" normalizeH="0" baseline="0" dirty="0">
                <a:ln>
                  <a:noFill/>
                </a:ln>
                <a:solidFill>
                  <a:srgbClr val="00AD01"/>
                </a:solidFill>
                <a:effectLst/>
                <a:uLnTx/>
                <a:uFillTx/>
                <a:latin typeface="Core Sans A 75 ExtraBold" panose="020B0903030302020204" pitchFamily="34" charset="77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0324D-57D4-B076-3888-305114CD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419"/>
              <a:t>Fecha</a:t>
            </a:r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C8B9E-538A-F558-093F-5AB9A965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2F81C-6E55-7D29-3287-0489B002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  <p:sp>
        <p:nvSpPr>
          <p:cNvPr id="7" name="Rounded Rectangle 4">
            <a:extLst>
              <a:ext uri="{FF2B5EF4-FFF2-40B4-BE49-F238E27FC236}">
                <a16:creationId xmlns:a16="http://schemas.microsoft.com/office/drawing/2014/main" id="{CA71F151-2153-7CD1-00E6-B4B923BB0773}"/>
              </a:ext>
            </a:extLst>
          </p:cNvPr>
          <p:cNvSpPr/>
          <p:nvPr userDrawn="1"/>
        </p:nvSpPr>
        <p:spPr>
          <a:xfrm>
            <a:off x="1888319" y="2257417"/>
            <a:ext cx="8415362" cy="45719"/>
          </a:xfrm>
          <a:prstGeom prst="roundRect">
            <a:avLst/>
          </a:prstGeom>
          <a:solidFill>
            <a:srgbClr val="00AD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E471E76E-131D-AB70-0E8C-852C444834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21311" y="1520614"/>
            <a:ext cx="7149378" cy="782522"/>
          </a:xfrm>
        </p:spPr>
        <p:txBody>
          <a:bodyPr>
            <a:noAutofit/>
          </a:bodyPr>
          <a:lstStyle>
            <a:lvl1pPr marL="0" indent="0" algn="ctr">
              <a:buNone/>
              <a:defRPr kumimoji="0" lang="es-ES" sz="4000" b="0" i="0" u="none" strike="noStrike" kern="1200" cap="none" spc="0" normalizeH="0" baseline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1pPr>
            <a:lvl2pPr>
              <a:defRPr kumimoji="0" lang="es-ES" sz="4000" b="0" i="0" u="none" strike="noStrike" kern="1200" cap="none" spc="0" normalizeH="0" baseline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2pPr>
            <a:lvl3pPr>
              <a:defRPr kumimoji="0" lang="es-ES" sz="4000" b="0" i="0" u="none" strike="noStrike" kern="1200" cap="none" spc="0" normalizeH="0" baseline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3pPr>
            <a:lvl4pPr>
              <a:defRPr kumimoji="0" lang="es-ES" sz="4000" b="0" i="0" u="none" strike="noStrike" kern="1200" cap="none" spc="0" normalizeH="0" baseline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4pPr>
            <a:lvl5pPr>
              <a:defRPr kumimoji="0" lang="es-CO" sz="4000" b="0" i="0" u="none" strike="noStrike" kern="1200" cap="none" spc="0" normalizeH="0" baseline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ore Sans A 35 Light" panose="020B0303030302020204" pitchFamily="34" charset="77"/>
                <a:ea typeface="+mn-ea"/>
                <a:cs typeface="+mn-cs"/>
              </a:defRPr>
            </a:lvl5pPr>
          </a:lstStyle>
          <a:p>
            <a:pPr lvl="0"/>
            <a:r>
              <a:rPr lang="es-ES" dirty="0"/>
              <a:t>Nombre área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0271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hink-cell data - do not delete" hidden="1">
            <a:extLst>
              <a:ext uri="{FF2B5EF4-FFF2-40B4-BE49-F238E27FC236}">
                <a16:creationId xmlns:a16="http://schemas.microsoft.com/office/drawing/2014/main" id="{5EE62EAA-1501-5978-E6FD-417B65B044B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56321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26" imgH="426" progId="TCLayout.ActiveDocument.1">
                  <p:embed/>
                </p:oleObj>
              </mc:Choice>
              <mc:Fallback>
                <p:oleObj name="Diapositiva de think-cell" r:id="rId3" imgW="426" imgH="426" progId="TCLayout.ActiveDocument.1">
                  <p:embed/>
                  <p:pic>
                    <p:nvPicPr>
                      <p:cNvPr id="1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EE62EAA-1501-5978-E6FD-417B65B044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483E6D9-D761-2F93-1599-5F3CCE78DA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508" y="770948"/>
            <a:ext cx="10515600" cy="480131"/>
          </a:xfrm>
        </p:spPr>
        <p:txBody>
          <a:bodyPr vert="horz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CDE6EC4-E225-4F3B-61D1-9D4A1D930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0508" y="182562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FCC7C68-518F-2547-950F-8FFA977C525C}"/>
              </a:ext>
            </a:extLst>
          </p:cNvPr>
          <p:cNvSpPr/>
          <p:nvPr userDrawn="1"/>
        </p:nvSpPr>
        <p:spPr>
          <a:xfrm>
            <a:off x="12172900" y="-10634"/>
            <a:ext cx="45719" cy="6847367"/>
          </a:xfrm>
          <a:prstGeom prst="rect">
            <a:avLst/>
          </a:prstGeom>
          <a:solidFill>
            <a:srgbClr val="EAEAEA"/>
          </a:solidFill>
          <a:ln>
            <a:solidFill>
              <a:srgbClr val="EAEA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2674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2F9C71E-544E-FC8B-CD4D-2E4ECCA81EF8}"/>
              </a:ext>
            </a:extLst>
          </p:cNvPr>
          <p:cNvSpPr/>
          <p:nvPr userDrawn="1"/>
        </p:nvSpPr>
        <p:spPr>
          <a:xfrm>
            <a:off x="12172900" y="10633"/>
            <a:ext cx="45719" cy="404037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1EACCF2-3C63-CB1E-B19F-A2CB8B2A5DC4}"/>
              </a:ext>
            </a:extLst>
          </p:cNvPr>
          <p:cNvSpPr/>
          <p:nvPr userDrawn="1"/>
        </p:nvSpPr>
        <p:spPr>
          <a:xfrm>
            <a:off x="12176659" y="4059472"/>
            <a:ext cx="65047" cy="278789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Triángulo isósceles 3">
            <a:extLst>
              <a:ext uri="{FF2B5EF4-FFF2-40B4-BE49-F238E27FC236}">
                <a16:creationId xmlns:a16="http://schemas.microsoft.com/office/drawing/2014/main" id="{F12CEA6C-C24B-E34A-A4B2-9BA8A8B69BC1}"/>
              </a:ext>
            </a:extLst>
          </p:cNvPr>
          <p:cNvSpPr/>
          <p:nvPr userDrawn="1"/>
        </p:nvSpPr>
        <p:spPr>
          <a:xfrm rot="4460737">
            <a:off x="12154805" y="4034222"/>
            <a:ext cx="45719" cy="54739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739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F0D5B-3E95-DACB-180C-8569D479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8B8451-31B2-8F99-6B21-904F1AC65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CD813-DD27-4841-9E6E-A3DE3180495E}" type="datetimeFigureOut">
              <a:rPr lang="en-CO" smtClean="0"/>
              <a:t>02/17/2026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DC1E8-59CC-E7A5-834B-333955CD7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CB3AB-5E71-C8AA-9715-F250098A7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2833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oleObject" Target="../embeddings/oleObject10.bin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ags" Target="../tags/tag10.xml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4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48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D7A183A9-B884-085D-7D37-020B4078EB5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5200264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6" imgW="426" imgH="426" progId="TCLayout.ActiveDocument.1">
                  <p:embed/>
                </p:oleObj>
              </mc:Choice>
              <mc:Fallback>
                <p:oleObj name="Diapositiva de think-cell" r:id="rId16" imgW="426" imgH="426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7A183A9-B884-085D-7D37-020B4078E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21AC9D-0296-4F78-DA43-962ACBD6F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08" y="787841"/>
            <a:ext cx="10683292" cy="4801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F639D1-4AC5-D2E9-0D6D-9E861FC54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0508" y="1825625"/>
            <a:ext cx="10683292" cy="165070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4290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accent2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D7A183A9-B884-085D-7D37-020B4078EB5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8052740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3" imgW="426" imgH="426" progId="TCLayout.ActiveDocument.1">
                  <p:embed/>
                </p:oleObj>
              </mc:Choice>
              <mc:Fallback>
                <p:oleObj name="Diapositiva de think-cell" r:id="rId13" imgW="426" imgH="426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7A183A9-B884-085D-7D37-020B4078E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21AC9D-0296-4F78-DA43-962ACBD6F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08" y="787841"/>
            <a:ext cx="10683292" cy="4801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F639D1-4AC5-D2E9-0D6D-9E861FC54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0508" y="1825625"/>
            <a:ext cx="10683292" cy="165070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72008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2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EE29340-55AC-8C42-90A7-0D3E660A2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BD58E0-0EAC-0A0C-2CCE-3A9F31D17E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E9930C9-4A64-5D73-B5CD-1240383167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7B19AD-C0F1-4A81-B962-26081961B369}" type="datetimeFigureOut">
              <a:rPr lang="es-CO" smtClean="0"/>
              <a:t>17/02/2026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9D82C0-396E-6C0A-9484-2430F2B353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AE6F92-D017-4BA4-1585-7791F935E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8313D6-DDD0-46D1-8724-A66C7CAE5B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3647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A4DCDE-F2F8-3377-5776-297C6728F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4EF8F1-E466-FAA9-7017-94FD9DEA0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B620F-DDE6-E724-1939-03B00F0C2C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419"/>
              <a:t>Fecha</a:t>
            </a:r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63959-DAE6-C8E9-AE37-C43E3AC218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1DB50-0625-1110-530D-2238421389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95481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AD01"/>
          </a:solidFill>
          <a:latin typeface="Core Sans A 65 Bold" panose="020B0803030302020204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A4DCDE-F2F8-3377-5776-297C6728F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4EF8F1-E466-FAA9-7017-94FD9DEA0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B620F-DDE6-E724-1939-03B00F0C2C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419"/>
              <a:t>Fecha</a:t>
            </a:r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63959-DAE6-C8E9-AE37-C43E3AC218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419"/>
              <a:t>Nombre de la reunión</a:t>
            </a: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1DB50-0625-1110-530D-2238421389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C1C5D-5C87-2B41-A9C2-CC78A89B39E0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502789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AD01"/>
          </a:solidFill>
          <a:latin typeface="Core Sans A 65 Bold" panose="020B0803030302020204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e Sans A 35 Light" panose="020B0303030302020204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4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png"/><Relationship Id="rId5" Type="http://schemas.openxmlformats.org/officeDocument/2006/relationships/image" Target="../media/image18.pn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emf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50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Relationship Id="rId6" Type="http://schemas.openxmlformats.org/officeDocument/2006/relationships/slide" Target="slide4.xm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6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" Target="slide10.xml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slide" Target="slide7.xml"/><Relationship Id="rId10" Type="http://schemas.openxmlformats.org/officeDocument/2006/relationships/image" Target="../media/image35.png"/><Relationship Id="rId4" Type="http://schemas.openxmlformats.org/officeDocument/2006/relationships/slide" Target="slide8.xml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B2600D7-3F37-3663-4C13-B8A3CA0F1EC1}"/>
              </a:ext>
            </a:extLst>
          </p:cNvPr>
          <p:cNvSpPr txBox="1">
            <a:spLocks/>
          </p:cNvSpPr>
          <p:nvPr/>
        </p:nvSpPr>
        <p:spPr>
          <a:xfrm>
            <a:off x="1420110" y="1228363"/>
            <a:ext cx="9144000" cy="17653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i="0" u="none" strike="noStrike" kern="1200" cap="none" spc="0" normalizeH="0" baseline="0" noProof="0">
                <a:ln>
                  <a:noFill/>
                </a:ln>
                <a:solidFill>
                  <a:srgbClr val="4EA72E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Anatomía de un Fallo Sistémico</a:t>
            </a:r>
            <a:endParaRPr kumimoji="0" lang="en-CO" sz="6000" b="1" i="0" u="none" strike="noStrike" kern="1200" cap="none" spc="0" normalizeH="0" baseline="0" noProof="0" dirty="0">
              <a:ln>
                <a:noFill/>
              </a:ln>
              <a:solidFill>
                <a:srgbClr val="4EA72E"/>
              </a:solidFill>
              <a:effectLst/>
              <a:uLnTx/>
              <a:uFillTx/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D88AF92-B3A8-BCB3-F7B9-F09DE77469A1}"/>
              </a:ext>
            </a:extLst>
          </p:cNvPr>
          <p:cNvSpPr txBox="1">
            <a:spLocks/>
          </p:cNvSpPr>
          <p:nvPr/>
        </p:nvSpPr>
        <p:spPr>
          <a:xfrm>
            <a:off x="1420110" y="3226493"/>
            <a:ext cx="9144000" cy="82788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Lecciones Críticas en Entidades Financieras </a:t>
            </a:r>
            <a:endParaRPr kumimoji="0" lang="en-CO" sz="4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DD41C871-E97C-A133-B978-27817334BF95}"/>
              </a:ext>
            </a:extLst>
          </p:cNvPr>
          <p:cNvSpPr txBox="1"/>
          <p:nvPr/>
        </p:nvSpPr>
        <p:spPr>
          <a:xfrm>
            <a:off x="5205381" y="5507631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rPr>
              <a:t>Febrero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rPr>
              <a:t> 2026</a:t>
            </a:r>
            <a:endParaRPr kumimoji="0" lang="en-CO" sz="2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01AF21FA-5787-826A-1541-DEDA8CE57B29}"/>
              </a:ext>
            </a:extLst>
          </p:cNvPr>
          <p:cNvSpPr txBox="1"/>
          <p:nvPr/>
        </p:nvSpPr>
        <p:spPr>
          <a:xfrm>
            <a:off x="4256400" y="4994246"/>
            <a:ext cx="3679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rPr>
              <a:t>Vicepresidencia</a:t>
            </a:r>
            <a:r>
              <a:rPr kumimoji="0" 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rPr>
              <a:t> de Riesgos </a:t>
            </a:r>
            <a:endParaRPr kumimoji="0" lang="en-CO" sz="2000" b="0" i="1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B70F75CA-AC24-3077-F9E5-E1346CA5C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10" y="143763"/>
            <a:ext cx="2427999" cy="2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24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621BA76-772D-A798-054D-9CF4D7B36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807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FE2EEF25-4022-BB23-8F91-0818E2A4A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4096" y="768928"/>
            <a:ext cx="2427998" cy="48419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6E4702E-965F-A9E1-CC71-A28D674B0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875" y="103654"/>
            <a:ext cx="1835325" cy="28945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560258D-58E1-8B3B-325E-4979D552B5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875" y="122693"/>
            <a:ext cx="2427999" cy="2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30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C845F5-31DC-D714-7217-7EB736983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52CCD5-29C1-D2B0-7662-EBA0264E6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66CBFEC-4077-9310-DE46-2E227745C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2152" y="-13855"/>
            <a:ext cx="12816303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9011DCC9-3CFF-E1F0-1997-E3AA4AAA8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203" y="74895"/>
            <a:ext cx="1888869" cy="37668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6A6A44B-7A5F-0C5B-5549-FB3CB56A6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3843" y="124691"/>
            <a:ext cx="6053588" cy="27709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073CFA1-8F8B-F023-C39C-236589D0A3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3843" y="160627"/>
            <a:ext cx="2427999" cy="2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04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F2D490-06C3-B05D-04D2-5EF4E637D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2CE916B-BFF8-456A-22E9-25BDFD39A7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136123E-9F22-CD4C-8DF6-F9D6D7DCB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4690" y="0"/>
            <a:ext cx="1235825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75C11893-F865-9A10-E91D-C72E41994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233" y="88750"/>
            <a:ext cx="1888869" cy="37668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571C40B-5950-DC71-3741-F69FD0BF22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21" y="168318"/>
            <a:ext cx="1888869" cy="31481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CAD5C63-87E8-9A1F-3863-A812EFF974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129" y="208706"/>
            <a:ext cx="1586107" cy="18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196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96E8319-1585-6BB8-4D58-7EC16F702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BDB95B37-33C6-01DF-3A46-D139D2545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9530" y="98024"/>
            <a:ext cx="1888869" cy="37668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A67B550-0B59-A101-54EE-2D8BF2047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515" y="167554"/>
            <a:ext cx="2427999" cy="28945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1093862-D81A-C62F-61EF-F954B37B0C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514" y="172917"/>
            <a:ext cx="2634513" cy="25638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99BD1F3-C87E-D4BF-2E96-C5BD21B91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915" y="216159"/>
            <a:ext cx="2427999" cy="28945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BBC9ECA-4ABA-F2ED-5604-5DEB02B9D5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43308" y="3648062"/>
            <a:ext cx="1246909" cy="30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51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7227D-B3D0-2656-0A9A-BDFF0F1F0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2639F0F-3825-67D8-0ED0-919F6E9FA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7" y="0"/>
            <a:ext cx="12135733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5112EF4F-E453-F322-BEE6-8B56B7BA6D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7966" y="139588"/>
            <a:ext cx="1888869" cy="37668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9C80FD8-152C-D824-DA8D-22E9A3D58F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370" y="151942"/>
            <a:ext cx="1888869" cy="28945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46B6011-35CD-BF27-5B5C-4BD7DF922D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330" y="157539"/>
            <a:ext cx="2427999" cy="28945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A37D3BC-A270-31B4-F3A3-05196DC26E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205" y="5888182"/>
            <a:ext cx="5647413" cy="72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06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7722C-A952-BC57-77F7-54642366E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A0EF8B-2033-6993-FA8E-94289A2AE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44DFCE0-D509-5D8D-1FF5-13BB33FEF6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 descr="Diagrama&#10;&#10;El contenido generado por IA puede ser incorrecto.">
            <a:extLst>
              <a:ext uri="{FF2B5EF4-FFF2-40B4-BE49-F238E27FC236}">
                <a16:creationId xmlns:a16="http://schemas.microsoft.com/office/drawing/2014/main" id="{A1750F79-65E7-7E06-9970-CE7B0C932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837" y="0"/>
            <a:ext cx="12199304" cy="6858000"/>
          </a:xfrm>
          <a:prstGeom prst="rect">
            <a:avLst/>
          </a:prstGeom>
        </p:spPr>
      </p:pic>
      <p:pic>
        <p:nvPicPr>
          <p:cNvPr id="6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91450E5E-AA13-3593-1946-4089F9153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385" y="84169"/>
            <a:ext cx="1888869" cy="37668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8296DAC-4339-2317-3A0D-854021CF3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7" y="144348"/>
            <a:ext cx="6053588" cy="29880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5CE5CC2-0062-96E3-B38E-DE0FD1F862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370" y="153699"/>
            <a:ext cx="2427999" cy="2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41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C7B044-27BC-C9B6-2DE7-901A1F5BD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1DD4F0-5FFC-7D3E-5813-0A94B907B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94DB6A7-7F3A-620E-32F3-2A051E39BA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9D6A221A-5059-FD2E-CF4B-49BCBF84D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385" y="84169"/>
            <a:ext cx="1888869" cy="37668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89D1F23-5524-3183-69B0-1789D63A0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67" y="144348"/>
            <a:ext cx="6053588" cy="29880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D4738A3-EA8D-7E75-A791-4F74B28DEE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370" y="153699"/>
            <a:ext cx="2427999" cy="28945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5556065-F368-502D-7B67-189F1ECBC7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6982" y="0"/>
            <a:ext cx="12288981" cy="6858000"/>
          </a:xfrm>
          <a:prstGeom prst="rect">
            <a:avLst/>
          </a:prstGeom>
        </p:spPr>
      </p:pic>
      <p:pic>
        <p:nvPicPr>
          <p:cNvPr id="9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D51F1EF3-3967-E849-CA29-4D9334E48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5670" y="98022"/>
            <a:ext cx="1888869" cy="37668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91792C4-B30B-9B2B-1B05-7B0E656AF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2" y="158201"/>
            <a:ext cx="6053588" cy="29880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810F0BC-5381-447F-6462-AB9870989F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655" y="167552"/>
            <a:ext cx="2427999" cy="28945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E438C12-D6BA-4AB8-62F2-D6BAE0379D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0121" y="6016461"/>
            <a:ext cx="615244" cy="24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791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557C-A54A-8523-C316-650776BCC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69A51A-4481-86AF-4248-56ACDDFDF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FC9C774-5B9E-2167-F711-F47981924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8465A06-7186-7FD8-9D0B-E27E6A8CF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4F96E42C-34B0-4A47-64B7-57304FC9F5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8645" y="-26672"/>
            <a:ext cx="1888869" cy="37668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115574C-D471-379D-97E5-61881D620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22" y="33507"/>
            <a:ext cx="6053588" cy="29880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108707B-C156-ACA5-1062-B01D0008D0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225" y="42858"/>
            <a:ext cx="2427999" cy="2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487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D7A1CD-E73B-B2F2-9650-D04366822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DD56BD-EC1C-E1E8-346F-48F47B1DC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A4C126D-547C-1FAE-9177-78BA66D1F8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 descr="Diagrama&#10;&#10;El contenido generado por IA puede ser incorrecto.">
            <a:extLst>
              <a:ext uri="{FF2B5EF4-FFF2-40B4-BE49-F238E27FC236}">
                <a16:creationId xmlns:a16="http://schemas.microsoft.com/office/drawing/2014/main" id="{9A1BA396-31F9-5F38-C454-B36101192D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6183" y="0"/>
            <a:ext cx="12684368" cy="6858000"/>
          </a:xfrm>
          <a:prstGeom prst="rect">
            <a:avLst/>
          </a:prstGeom>
        </p:spPr>
      </p:pic>
      <p:pic>
        <p:nvPicPr>
          <p:cNvPr id="6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2180BBF2-6650-C913-C6F2-A760284A95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7807" y="-26672"/>
            <a:ext cx="1888869" cy="37668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5E089C9-96DD-E272-79F8-FF422D223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84" y="33507"/>
            <a:ext cx="6053588" cy="29880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C881CD6-6F1B-7607-7A0B-776BA522F4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387" y="42858"/>
            <a:ext cx="2427999" cy="28945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D481507-4768-1898-4728-2ACEC78FD7B3}"/>
              </a:ext>
            </a:extLst>
          </p:cNvPr>
          <p:cNvSpPr txBox="1"/>
          <p:nvPr/>
        </p:nvSpPr>
        <p:spPr>
          <a:xfrm>
            <a:off x="8067326" y="2334240"/>
            <a:ext cx="3889829" cy="4062651"/>
          </a:xfrm>
          <a:prstGeom prst="rect">
            <a:avLst/>
          </a:prstGeom>
          <a:solidFill>
            <a:srgbClr val="FFFFFF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just"/>
            <a:r>
              <a:rPr lang="es-CO" sz="2400" dirty="0">
                <a:latin typeface="Amasis MT Pro Light" panose="02040304050005020304" pitchFamily="18" charset="0"/>
              </a:rPr>
              <a:t>La reunión de ejecutivos con los carteles no fue un fallo de software.</a:t>
            </a:r>
          </a:p>
          <a:p>
            <a:pPr algn="just"/>
            <a:r>
              <a:rPr lang="es-CO" sz="2400" dirty="0">
                <a:latin typeface="Amasis MT Pro Light" panose="02040304050005020304" pitchFamily="18" charset="0"/>
              </a:rPr>
              <a:t>Fue una decisión consciente de priorizar el lucro sobre la vida humana. </a:t>
            </a:r>
          </a:p>
          <a:p>
            <a:endParaRPr lang="es-CO" sz="2400" dirty="0">
              <a:latin typeface="Amasis MT Pro Light" panose="02040304050005020304" pitchFamily="18" charset="0"/>
            </a:endParaRPr>
          </a:p>
          <a:p>
            <a:r>
              <a:rPr lang="es-CO" sz="2400" dirty="0">
                <a:latin typeface="Amasis MT Pro Light" panose="02040304050005020304" pitchFamily="18" charset="0"/>
              </a:rPr>
              <a:t>Una sistema de Compliance es inútil si el </a:t>
            </a:r>
            <a:r>
              <a:rPr lang="es-CO" sz="2400" b="1" dirty="0">
                <a:latin typeface="Amasis MT Pro Light" panose="02040304050005020304" pitchFamily="18" charset="0"/>
              </a:rPr>
              <a:t>“TONE AT THE TOP”</a:t>
            </a:r>
            <a:r>
              <a:rPr lang="es-CO" sz="2400" dirty="0">
                <a:latin typeface="Amasis MT Pro Light" panose="02040304050005020304" pitchFamily="18" charset="0"/>
              </a:rPr>
              <a:t> está comprometido.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69278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733043-BF4F-E37B-2AAA-9393CD95E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1F787D-F2BC-A0C4-6B49-A34E54E1F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3CBBB3-C222-7B74-02F4-4873F811B5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 descr="Diagrama&#10;&#10;El contenido generado por IA puede ser incorrecto.">
            <a:extLst>
              <a:ext uri="{FF2B5EF4-FFF2-40B4-BE49-F238E27FC236}">
                <a16:creationId xmlns:a16="http://schemas.microsoft.com/office/drawing/2014/main" id="{B39156A2-C281-F19D-2A18-67BF3E6AC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4" descr="A black background with blue letters&#10;&#10;AI-generated content may be incorrect.">
            <a:extLst>
              <a:ext uri="{FF2B5EF4-FFF2-40B4-BE49-F238E27FC236}">
                <a16:creationId xmlns:a16="http://schemas.microsoft.com/office/drawing/2014/main" id="{FE9788F5-FCFB-A45E-772E-4693CA021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7807" y="-26672"/>
            <a:ext cx="1888869" cy="37668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69AD311-451E-19D3-0923-036CBE948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20" y="46511"/>
            <a:ext cx="2730771" cy="28945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1F0FB85-74C1-2C39-94E7-81CD45F2BB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387" y="60554"/>
            <a:ext cx="2427999" cy="2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02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a persona con una playera de color negro&#10;&#10;El contenido generado por IA puede ser incorrecto.">
            <a:extLst>
              <a:ext uri="{FF2B5EF4-FFF2-40B4-BE49-F238E27FC236}">
                <a16:creationId xmlns:a16="http://schemas.microsoft.com/office/drawing/2014/main" id="{E91EE1C6-1B1B-7A87-F681-821863FB2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603" y="806205"/>
            <a:ext cx="10034794" cy="488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914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9DE2E1-414A-ECDA-EE73-A0BC0A085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7D116C-23B8-DD5E-1B31-B3E6F8A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D50182D-02E6-5385-4841-5E8BE6D92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19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091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8E1865AC-323C-FA1C-E0EB-EAB99037C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9" name="Imagen 8" descr="Texto&#10;&#10;El contenido generado por IA puede ser incorrecto.">
            <a:extLst>
              <a:ext uri="{FF2B5EF4-FFF2-40B4-BE49-F238E27FC236}">
                <a16:creationId xmlns:a16="http://schemas.microsoft.com/office/drawing/2014/main" id="{2124FD57-004C-A958-481E-0C45216E6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68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0197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7AEB67-E637-FB2B-5433-CE67D4461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48A76BC-7A99-E20A-DD57-D4B2BDF0D0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8550E32-1639-79A6-8D58-0D52D1AD0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36" y="167854"/>
            <a:ext cx="10886928" cy="6049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D2A93B7-CA97-6C4C-7BBC-DAE532D3B2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569" y="6425224"/>
            <a:ext cx="2427999" cy="2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92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5D532-43DF-816F-AABB-10FFA8ACF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8F68EB-6288-D7B0-506D-08ABB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77470C-8DE7-6A14-7851-4FC70BE75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1182BB59-CE11-26D1-CDAB-273AF7029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039"/>
            <a:ext cx="12192000" cy="689207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029CEA8-44BE-3DF7-1955-2C011326B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35" y="6350141"/>
            <a:ext cx="3502877" cy="41749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90F0202-D30F-7E89-F534-5C923233A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F96BC9D-4499-5C6B-2D90-83C7C347883C}"/>
              </a:ext>
            </a:extLst>
          </p:cNvPr>
          <p:cNvSpPr txBox="1"/>
          <p:nvPr/>
        </p:nvSpPr>
        <p:spPr>
          <a:xfrm>
            <a:off x="624587" y="359628"/>
            <a:ext cx="86200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156082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¿CÓMO LO HACEMOS? Análisis Contexto Interno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87EF342-F124-83EB-2B04-EBBD0CBF6613}"/>
              </a:ext>
            </a:extLst>
          </p:cNvPr>
          <p:cNvSpPr txBox="1">
            <a:spLocks/>
          </p:cNvSpPr>
          <p:nvPr/>
        </p:nvSpPr>
        <p:spPr>
          <a:xfrm>
            <a:off x="340751" y="2160708"/>
            <a:ext cx="2520000" cy="13000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Análisis estrategia Comercial de portafolio y del relacionamiento con estos socios de negocio.</a:t>
            </a:r>
            <a:endParaRPr kumimoji="0" lang="es-CO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13" name="Straight Connector 36">
            <a:extLst>
              <a:ext uri="{FF2B5EF4-FFF2-40B4-BE49-F238E27FC236}">
                <a16:creationId xmlns:a16="http://schemas.microsoft.com/office/drawing/2014/main" id="{52FD5E7D-28FC-3463-069B-E257FAF00291}"/>
              </a:ext>
            </a:extLst>
          </p:cNvPr>
          <p:cNvCxnSpPr>
            <a:cxnSpLocks/>
          </p:cNvCxnSpPr>
          <p:nvPr/>
        </p:nvCxnSpPr>
        <p:spPr>
          <a:xfrm flipH="1">
            <a:off x="340751" y="1766130"/>
            <a:ext cx="2520000" cy="0"/>
          </a:xfrm>
          <a:prstGeom prst="line">
            <a:avLst/>
          </a:prstGeom>
          <a:ln w="19050" cap="rnd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82F53504-51C0-7D2C-6092-F0CED0B41AD2}"/>
              </a:ext>
            </a:extLst>
          </p:cNvPr>
          <p:cNvSpPr txBox="1">
            <a:spLocks/>
          </p:cNvSpPr>
          <p:nvPr/>
        </p:nvSpPr>
        <p:spPr>
          <a:xfrm>
            <a:off x="3169086" y="2087120"/>
            <a:ext cx="2279582" cy="13000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Caracterización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: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Identificación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de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clientes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usuarios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y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socios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de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negocios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exposición a riesgo de Soborno y Corrupción y LAFT FPADM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66F0C898-03E2-382A-FFAD-6FF3A01E00B1}"/>
              </a:ext>
            </a:extLst>
          </p:cNvPr>
          <p:cNvSpPr txBox="1">
            <a:spLocks/>
          </p:cNvSpPr>
          <p:nvPr/>
        </p:nvSpPr>
        <p:spPr>
          <a:xfrm>
            <a:off x="5771726" y="2009462"/>
            <a:ext cx="3017834" cy="165564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Poppins" panose="00000500000000000000" pitchFamily="2" charset="0"/>
              </a:rPr>
              <a:t>Sectores de mayor exposición al riesgo : clientes y socios de negocios  de sectores específicos </a:t>
            </a:r>
            <a:endParaRPr kumimoji="0" lang="es-CO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Poppins" panose="00000500000000000000" pitchFamily="2" charset="0"/>
              <a:sym typeface="Poppins" panose="00000500000000000000" pitchFamily="2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BC22709-91ED-CB45-2238-6CA958C8BE3F}"/>
              </a:ext>
            </a:extLst>
          </p:cNvPr>
          <p:cNvSpPr txBox="1">
            <a:spLocks/>
          </p:cNvSpPr>
          <p:nvPr/>
        </p:nvSpPr>
        <p:spPr>
          <a:xfrm>
            <a:off x="5618116" y="4592309"/>
            <a:ext cx="2268304" cy="13000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Poppins" panose="00000500000000000000" pitchFamily="2" charset="0"/>
              </a:rPr>
              <a:t>Perfil de capacidad interna: calificación capacidad para compliance. </a:t>
            </a:r>
            <a:endParaRPr kumimoji="0" lang="es-CO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Poppins" panose="00000500000000000000" pitchFamily="2" charset="0"/>
              <a:sym typeface="Poppins" panose="00000500000000000000" pitchFamily="2" charset="0"/>
            </a:endParaRPr>
          </a:p>
        </p:txBody>
      </p:sp>
      <p:sp>
        <p:nvSpPr>
          <p:cNvPr id="19" name="Oval 4">
            <a:extLst>
              <a:ext uri="{FF2B5EF4-FFF2-40B4-BE49-F238E27FC236}">
                <a16:creationId xmlns:a16="http://schemas.microsoft.com/office/drawing/2014/main" id="{80266E86-DB17-3317-90F7-AE02CCF352B4}"/>
              </a:ext>
            </a:extLst>
          </p:cNvPr>
          <p:cNvSpPr/>
          <p:nvPr/>
        </p:nvSpPr>
        <p:spPr>
          <a:xfrm>
            <a:off x="1448359" y="1544730"/>
            <a:ext cx="442893" cy="442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Poppins" panose="00000500000000000000" pitchFamily="2" charset="0"/>
                <a:sym typeface="Poppins" panose="00000500000000000000" pitchFamily="2" charset="0"/>
              </a:rPr>
              <a:t>1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039E78B-FDB2-9615-557A-1F6718ED00A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9330"/>
          <a:stretch>
            <a:fillRect/>
          </a:stretch>
        </p:blipFill>
        <p:spPr>
          <a:xfrm>
            <a:off x="9112618" y="6246"/>
            <a:ext cx="3088075" cy="3303095"/>
          </a:xfrm>
          <a:prstGeom prst="rect">
            <a:avLst/>
          </a:prstGeom>
        </p:spPr>
      </p:pic>
      <p:cxnSp>
        <p:nvCxnSpPr>
          <p:cNvPr id="21" name="Straight Connector 36">
            <a:extLst>
              <a:ext uri="{FF2B5EF4-FFF2-40B4-BE49-F238E27FC236}">
                <a16:creationId xmlns:a16="http://schemas.microsoft.com/office/drawing/2014/main" id="{E4655E18-A9D5-44AC-0E89-DAE16A6FCA4E}"/>
              </a:ext>
            </a:extLst>
          </p:cNvPr>
          <p:cNvCxnSpPr>
            <a:cxnSpLocks/>
          </p:cNvCxnSpPr>
          <p:nvPr/>
        </p:nvCxnSpPr>
        <p:spPr>
          <a:xfrm flipH="1">
            <a:off x="3169086" y="1743550"/>
            <a:ext cx="2279582" cy="22580"/>
          </a:xfrm>
          <a:prstGeom prst="line">
            <a:avLst/>
          </a:prstGeom>
          <a:ln w="19050" cap="rnd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</p:cxnSp>
      <p:sp>
        <p:nvSpPr>
          <p:cNvPr id="22" name="Oval 4">
            <a:extLst>
              <a:ext uri="{FF2B5EF4-FFF2-40B4-BE49-F238E27FC236}">
                <a16:creationId xmlns:a16="http://schemas.microsoft.com/office/drawing/2014/main" id="{1299A03D-FB8A-7D11-187E-D4FDCF58A30D}"/>
              </a:ext>
            </a:extLst>
          </p:cNvPr>
          <p:cNvSpPr/>
          <p:nvPr/>
        </p:nvSpPr>
        <p:spPr>
          <a:xfrm>
            <a:off x="4177593" y="1535065"/>
            <a:ext cx="442893" cy="442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Poppins" panose="00000500000000000000" pitchFamily="2" charset="0"/>
                <a:sym typeface="Poppins" panose="00000500000000000000" pitchFamily="2" charset="0"/>
              </a:rPr>
              <a:t>2</a:t>
            </a:r>
          </a:p>
        </p:txBody>
      </p:sp>
      <p:cxnSp>
        <p:nvCxnSpPr>
          <p:cNvPr id="23" name="Straight Connector 36">
            <a:extLst>
              <a:ext uri="{FF2B5EF4-FFF2-40B4-BE49-F238E27FC236}">
                <a16:creationId xmlns:a16="http://schemas.microsoft.com/office/drawing/2014/main" id="{005676D6-2B58-23F3-83CE-FB77B5DE3FD7}"/>
              </a:ext>
            </a:extLst>
          </p:cNvPr>
          <p:cNvCxnSpPr>
            <a:cxnSpLocks/>
          </p:cNvCxnSpPr>
          <p:nvPr/>
        </p:nvCxnSpPr>
        <p:spPr>
          <a:xfrm flipH="1">
            <a:off x="5774601" y="1720970"/>
            <a:ext cx="3312000" cy="22580"/>
          </a:xfrm>
          <a:prstGeom prst="line">
            <a:avLst/>
          </a:prstGeom>
          <a:ln w="19050" cap="rnd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</p:cxn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34D4C13B-423B-55BD-9787-07BE486ADCCE}"/>
              </a:ext>
            </a:extLst>
          </p:cNvPr>
          <p:cNvSpPr txBox="1">
            <a:spLocks/>
          </p:cNvSpPr>
          <p:nvPr/>
        </p:nvSpPr>
        <p:spPr>
          <a:xfrm>
            <a:off x="687430" y="4577132"/>
            <a:ext cx="2540728" cy="12753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Poppins" panose="00000500000000000000" pitchFamily="2" charset="0"/>
              </a:rPr>
              <a:t>Particularidades del negocio: cálculo automático del perfil de riesgo. </a:t>
            </a:r>
            <a:endParaRPr kumimoji="0" lang="es-CO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Poppins" panose="00000500000000000000" pitchFamily="2" charset="0"/>
              <a:sym typeface="Poppins" panose="00000500000000000000" pitchFamily="2" charset="0"/>
            </a:endParaRPr>
          </a:p>
        </p:txBody>
      </p:sp>
      <p:cxnSp>
        <p:nvCxnSpPr>
          <p:cNvPr id="25" name="Straight Connector 36">
            <a:extLst>
              <a:ext uri="{FF2B5EF4-FFF2-40B4-BE49-F238E27FC236}">
                <a16:creationId xmlns:a16="http://schemas.microsoft.com/office/drawing/2014/main" id="{6FD20655-02A8-C8B0-C544-A82C4AEADA33}"/>
              </a:ext>
            </a:extLst>
          </p:cNvPr>
          <p:cNvCxnSpPr>
            <a:cxnSpLocks/>
          </p:cNvCxnSpPr>
          <p:nvPr/>
        </p:nvCxnSpPr>
        <p:spPr>
          <a:xfrm flipH="1">
            <a:off x="631252" y="4375490"/>
            <a:ext cx="2520000" cy="0"/>
          </a:xfrm>
          <a:prstGeom prst="line">
            <a:avLst/>
          </a:prstGeom>
          <a:ln w="19050" cap="rnd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</p:cxnSp>
      <p:sp>
        <p:nvSpPr>
          <p:cNvPr id="26" name="Oval 4">
            <a:extLst>
              <a:ext uri="{FF2B5EF4-FFF2-40B4-BE49-F238E27FC236}">
                <a16:creationId xmlns:a16="http://schemas.microsoft.com/office/drawing/2014/main" id="{A0FB0096-B704-FB8B-2AE7-CF7186F356B8}"/>
              </a:ext>
            </a:extLst>
          </p:cNvPr>
          <p:cNvSpPr/>
          <p:nvPr/>
        </p:nvSpPr>
        <p:spPr>
          <a:xfrm>
            <a:off x="1736347" y="3893487"/>
            <a:ext cx="442893" cy="442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Poppins" panose="00000500000000000000" pitchFamily="2" charset="0"/>
                <a:sym typeface="Poppins" panose="00000500000000000000" pitchFamily="2" charset="0"/>
              </a:rPr>
              <a:t>4</a:t>
            </a:r>
          </a:p>
        </p:txBody>
      </p:sp>
      <p:cxnSp>
        <p:nvCxnSpPr>
          <p:cNvPr id="27" name="Straight Connector 36">
            <a:extLst>
              <a:ext uri="{FF2B5EF4-FFF2-40B4-BE49-F238E27FC236}">
                <a16:creationId xmlns:a16="http://schemas.microsoft.com/office/drawing/2014/main" id="{E93503FF-D3F5-179E-EA8A-DEFF70FCE69E}"/>
              </a:ext>
            </a:extLst>
          </p:cNvPr>
          <p:cNvCxnSpPr>
            <a:cxnSpLocks/>
          </p:cNvCxnSpPr>
          <p:nvPr/>
        </p:nvCxnSpPr>
        <p:spPr>
          <a:xfrm flipH="1">
            <a:off x="5455577" y="4385556"/>
            <a:ext cx="2279582" cy="22580"/>
          </a:xfrm>
          <a:prstGeom prst="line">
            <a:avLst/>
          </a:prstGeom>
          <a:ln w="19050" cap="rnd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</p:cxnSp>
      <p:sp>
        <p:nvSpPr>
          <p:cNvPr id="28" name="Oval 4">
            <a:extLst>
              <a:ext uri="{FF2B5EF4-FFF2-40B4-BE49-F238E27FC236}">
                <a16:creationId xmlns:a16="http://schemas.microsoft.com/office/drawing/2014/main" id="{09001585-BA08-BF9B-4ACA-479F7CC84C26}"/>
              </a:ext>
            </a:extLst>
          </p:cNvPr>
          <p:cNvSpPr/>
          <p:nvPr/>
        </p:nvSpPr>
        <p:spPr>
          <a:xfrm>
            <a:off x="6400280" y="3893838"/>
            <a:ext cx="442893" cy="442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Poppins" panose="00000500000000000000" pitchFamily="2" charset="0"/>
                <a:sym typeface="Poppins" panose="00000500000000000000" pitchFamily="2" charset="0"/>
              </a:rPr>
              <a:t>5</a:t>
            </a:r>
          </a:p>
        </p:txBody>
      </p:sp>
      <p:sp>
        <p:nvSpPr>
          <p:cNvPr id="30" name="Oval 4">
            <a:extLst>
              <a:ext uri="{FF2B5EF4-FFF2-40B4-BE49-F238E27FC236}">
                <a16:creationId xmlns:a16="http://schemas.microsoft.com/office/drawing/2014/main" id="{3BD1BD2C-549C-5016-692D-E65F86D649F5}"/>
              </a:ext>
            </a:extLst>
          </p:cNvPr>
          <p:cNvSpPr/>
          <p:nvPr/>
        </p:nvSpPr>
        <p:spPr>
          <a:xfrm>
            <a:off x="7277126" y="1513850"/>
            <a:ext cx="442893" cy="442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Poppins" panose="00000500000000000000" pitchFamily="2" charset="0"/>
                <a:sym typeface="Poppins" panose="00000500000000000000" pitchFamily="2" charset="0"/>
              </a:rPr>
              <a:t>3</a:t>
            </a:r>
          </a:p>
        </p:txBody>
      </p:sp>
      <p:pic>
        <p:nvPicPr>
          <p:cNvPr id="35" name="Imagen 34" descr="Diagrama&#10;&#10;El contenido generado por IA puede ser incorrecto.">
            <a:extLst>
              <a:ext uri="{FF2B5EF4-FFF2-40B4-BE49-F238E27FC236}">
                <a16:creationId xmlns:a16="http://schemas.microsoft.com/office/drawing/2014/main" id="{DD238037-B3C0-C873-8B1C-ABF015C803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4633" y="2889551"/>
            <a:ext cx="1284903" cy="1300019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12116D41-DE4C-20C8-6F0B-54E601B5AA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44" y="6417808"/>
            <a:ext cx="3502877" cy="41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174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B9749-0C63-D8BD-DE51-6DE4B1237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1760CE-E081-C23D-D571-BF2F7F197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E12DEA-FA8F-F4AE-FBD8-63A53881D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F1B457A0-303C-007E-A99B-766982D06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039"/>
            <a:ext cx="12192000" cy="689207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243199E-DCD6-9A27-066E-0D33B951A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7462" y="6411549"/>
            <a:ext cx="3502877" cy="417494"/>
          </a:xfrm>
          <a:prstGeom prst="rect">
            <a:avLst/>
          </a:prstGeom>
        </p:spPr>
      </p:pic>
      <p:sp>
        <p:nvSpPr>
          <p:cNvPr id="7" name="TextBox 2">
            <a:extLst>
              <a:ext uri="{FF2B5EF4-FFF2-40B4-BE49-F238E27FC236}">
                <a16:creationId xmlns:a16="http://schemas.microsoft.com/office/drawing/2014/main" id="{ECA54F76-EDBE-C0C2-215E-51F0E4AE91AE}"/>
              </a:ext>
            </a:extLst>
          </p:cNvPr>
          <p:cNvSpPr txBox="1"/>
          <p:nvPr/>
        </p:nvSpPr>
        <p:spPr>
          <a:xfrm>
            <a:off x="2039167" y="1213753"/>
            <a:ext cx="2557846" cy="76944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AD01"/>
                </a:solidFill>
                <a:effectLst/>
                <a:uLnTx/>
                <a:uFillTx/>
                <a:latin typeface="Core Sans A 35 Light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Near Real Time- Monitor Plus 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B0E9FE77-6B43-39BE-A610-FA44F7B5D685}"/>
              </a:ext>
            </a:extLst>
          </p:cNvPr>
          <p:cNvGrpSpPr/>
          <p:nvPr/>
        </p:nvGrpSpPr>
        <p:grpSpPr>
          <a:xfrm>
            <a:off x="615280" y="838905"/>
            <a:ext cx="4139059" cy="5180190"/>
            <a:chOff x="612624" y="806504"/>
            <a:chExt cx="4245971" cy="4868183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36D287E-A066-2803-C948-D7B45F86D6E2}"/>
                </a:ext>
              </a:extLst>
            </p:cNvPr>
            <p:cNvSpPr/>
            <p:nvPr/>
          </p:nvSpPr>
          <p:spPr>
            <a:xfrm rot="5400000">
              <a:off x="689053" y="732800"/>
              <a:ext cx="1217049" cy="1364457"/>
            </a:xfrm>
            <a:custGeom>
              <a:avLst/>
              <a:gdLst>
                <a:gd name="connsiteX0" fmla="*/ 1003301 w 1003301"/>
                <a:gd name="connsiteY0" fmla="*/ 121520 h 1124820"/>
                <a:gd name="connsiteX1" fmla="*/ 1003301 w 1003301"/>
                <a:gd name="connsiteY1" fmla="*/ 1124820 h 1124820"/>
                <a:gd name="connsiteX2" fmla="*/ 0 w 1003301"/>
                <a:gd name="connsiteY2" fmla="*/ 1124820 h 1124820"/>
                <a:gd name="connsiteX3" fmla="*/ 0 w 1003301"/>
                <a:gd name="connsiteY3" fmla="*/ 121520 h 1124820"/>
                <a:gd name="connsiteX4" fmla="*/ 380031 w 1003301"/>
                <a:gd name="connsiteY4" fmla="*/ 121520 h 1124820"/>
                <a:gd name="connsiteX5" fmla="*/ 501652 w 1003301"/>
                <a:gd name="connsiteY5" fmla="*/ 0 h 1124820"/>
                <a:gd name="connsiteX6" fmla="*/ 623273 w 1003301"/>
                <a:gd name="connsiteY6" fmla="*/ 121520 h 112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301" h="1124820">
                  <a:moveTo>
                    <a:pt x="1003301" y="121520"/>
                  </a:moveTo>
                  <a:lnTo>
                    <a:pt x="1003301" y="1124820"/>
                  </a:lnTo>
                  <a:lnTo>
                    <a:pt x="0" y="1124820"/>
                  </a:lnTo>
                  <a:lnTo>
                    <a:pt x="0" y="121520"/>
                  </a:lnTo>
                  <a:lnTo>
                    <a:pt x="380031" y="121520"/>
                  </a:lnTo>
                  <a:lnTo>
                    <a:pt x="501652" y="0"/>
                  </a:lnTo>
                  <a:lnTo>
                    <a:pt x="623273" y="1215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e Sans A 35 Light"/>
                <a:ea typeface="+mn-ea"/>
                <a:cs typeface="+mn-cs"/>
              </a:endParaRPr>
            </a:p>
          </p:txBody>
        </p:sp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2F1E778D-564C-1CFD-223E-8F616B1236E0}"/>
                </a:ext>
              </a:extLst>
            </p:cNvPr>
            <p:cNvGrpSpPr/>
            <p:nvPr/>
          </p:nvGrpSpPr>
          <p:grpSpPr>
            <a:xfrm>
              <a:off x="612626" y="2023548"/>
              <a:ext cx="1364457" cy="1217049"/>
              <a:chOff x="5594358" y="3060697"/>
              <a:chExt cx="1124820" cy="1003301"/>
            </a:xfrm>
            <a:solidFill>
              <a:srgbClr val="008000"/>
            </a:solidFill>
          </p:grpSpPr>
          <p:sp>
            <p:nvSpPr>
              <p:cNvPr id="26" name="Freeform 11">
                <a:extLst>
                  <a:ext uri="{FF2B5EF4-FFF2-40B4-BE49-F238E27FC236}">
                    <a16:creationId xmlns:a16="http://schemas.microsoft.com/office/drawing/2014/main" id="{C136BEDC-377E-597C-09ED-5D931B5466C7}"/>
                  </a:ext>
                </a:extLst>
              </p:cNvPr>
              <p:cNvSpPr/>
              <p:nvPr/>
            </p:nvSpPr>
            <p:spPr>
              <a:xfrm rot="5400000" flipH="1">
                <a:off x="5655117" y="2999938"/>
                <a:ext cx="1003301" cy="1124820"/>
              </a:xfrm>
              <a:custGeom>
                <a:avLst/>
                <a:gdLst>
                  <a:gd name="connsiteX0" fmla="*/ 1003301 w 1003301"/>
                  <a:gd name="connsiteY0" fmla="*/ 121520 h 1124820"/>
                  <a:gd name="connsiteX1" fmla="*/ 1003301 w 1003301"/>
                  <a:gd name="connsiteY1" fmla="*/ 1124820 h 1124820"/>
                  <a:gd name="connsiteX2" fmla="*/ 0 w 1003301"/>
                  <a:gd name="connsiteY2" fmla="*/ 1124820 h 1124820"/>
                  <a:gd name="connsiteX3" fmla="*/ 0 w 1003301"/>
                  <a:gd name="connsiteY3" fmla="*/ 121520 h 1124820"/>
                  <a:gd name="connsiteX4" fmla="*/ 380031 w 1003301"/>
                  <a:gd name="connsiteY4" fmla="*/ 121520 h 1124820"/>
                  <a:gd name="connsiteX5" fmla="*/ 501652 w 1003301"/>
                  <a:gd name="connsiteY5" fmla="*/ 0 h 1124820"/>
                  <a:gd name="connsiteX6" fmla="*/ 623273 w 1003301"/>
                  <a:gd name="connsiteY6" fmla="*/ 121520 h 112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301" h="1124820">
                    <a:moveTo>
                      <a:pt x="1003301" y="121520"/>
                    </a:moveTo>
                    <a:lnTo>
                      <a:pt x="1003301" y="1124820"/>
                    </a:lnTo>
                    <a:lnTo>
                      <a:pt x="0" y="1124820"/>
                    </a:lnTo>
                    <a:lnTo>
                      <a:pt x="0" y="121520"/>
                    </a:lnTo>
                    <a:lnTo>
                      <a:pt x="380031" y="121520"/>
                    </a:lnTo>
                    <a:lnTo>
                      <a:pt x="501652" y="0"/>
                    </a:lnTo>
                    <a:lnTo>
                      <a:pt x="623273" y="12152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27" name="Rectangle 8">
                <a:extLst>
                  <a:ext uri="{FF2B5EF4-FFF2-40B4-BE49-F238E27FC236}">
                    <a16:creationId xmlns:a16="http://schemas.microsoft.com/office/drawing/2014/main" id="{121E086C-525E-25CA-EEA1-30A978075ADE}"/>
                  </a:ext>
                </a:extLst>
              </p:cNvPr>
              <p:cNvSpPr/>
              <p:nvPr/>
            </p:nvSpPr>
            <p:spPr>
              <a:xfrm>
                <a:off x="5594358" y="4016373"/>
                <a:ext cx="1003300" cy="47625"/>
              </a:xfrm>
              <a:prstGeom prst="rect">
                <a:avLst/>
              </a:prstGeom>
              <a:solidFill>
                <a:srgbClr val="00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9">
              <a:extLst>
                <a:ext uri="{FF2B5EF4-FFF2-40B4-BE49-F238E27FC236}">
                  <a16:creationId xmlns:a16="http://schemas.microsoft.com/office/drawing/2014/main" id="{BD786A78-55E1-A862-034A-1725D497E632}"/>
                </a:ext>
              </a:extLst>
            </p:cNvPr>
            <p:cNvGrpSpPr/>
            <p:nvPr/>
          </p:nvGrpSpPr>
          <p:grpSpPr>
            <a:xfrm rot="10800000">
              <a:off x="612629" y="3240594"/>
              <a:ext cx="1367175" cy="1217049"/>
              <a:chOff x="5472839" y="4063995"/>
              <a:chExt cx="1127061" cy="1003301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24" name="Freeform 14">
                <a:extLst>
                  <a:ext uri="{FF2B5EF4-FFF2-40B4-BE49-F238E27FC236}">
                    <a16:creationId xmlns:a16="http://schemas.microsoft.com/office/drawing/2014/main" id="{5B03C5E3-EB24-895F-2096-0E8D7C7ED203}"/>
                  </a:ext>
                </a:extLst>
              </p:cNvPr>
              <p:cNvSpPr/>
              <p:nvPr/>
            </p:nvSpPr>
            <p:spPr>
              <a:xfrm rot="16200000">
                <a:off x="5533598" y="4003236"/>
                <a:ext cx="1003301" cy="1124820"/>
              </a:xfrm>
              <a:custGeom>
                <a:avLst/>
                <a:gdLst>
                  <a:gd name="connsiteX0" fmla="*/ 1003301 w 1003301"/>
                  <a:gd name="connsiteY0" fmla="*/ 121520 h 1124820"/>
                  <a:gd name="connsiteX1" fmla="*/ 1003301 w 1003301"/>
                  <a:gd name="connsiteY1" fmla="*/ 1124820 h 1124820"/>
                  <a:gd name="connsiteX2" fmla="*/ 0 w 1003301"/>
                  <a:gd name="connsiteY2" fmla="*/ 1124820 h 1124820"/>
                  <a:gd name="connsiteX3" fmla="*/ 0 w 1003301"/>
                  <a:gd name="connsiteY3" fmla="*/ 121520 h 1124820"/>
                  <a:gd name="connsiteX4" fmla="*/ 380031 w 1003301"/>
                  <a:gd name="connsiteY4" fmla="*/ 121520 h 1124820"/>
                  <a:gd name="connsiteX5" fmla="*/ 501652 w 1003301"/>
                  <a:gd name="connsiteY5" fmla="*/ 0 h 1124820"/>
                  <a:gd name="connsiteX6" fmla="*/ 623273 w 1003301"/>
                  <a:gd name="connsiteY6" fmla="*/ 121520 h 112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301" h="1124820">
                    <a:moveTo>
                      <a:pt x="1003301" y="121520"/>
                    </a:moveTo>
                    <a:lnTo>
                      <a:pt x="1003301" y="1124820"/>
                    </a:lnTo>
                    <a:lnTo>
                      <a:pt x="0" y="1124820"/>
                    </a:lnTo>
                    <a:lnTo>
                      <a:pt x="0" y="121520"/>
                    </a:lnTo>
                    <a:lnTo>
                      <a:pt x="380031" y="121520"/>
                    </a:lnTo>
                    <a:lnTo>
                      <a:pt x="501652" y="0"/>
                    </a:lnTo>
                    <a:lnTo>
                      <a:pt x="623273" y="1215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25" name="Rectangle 11">
                <a:extLst>
                  <a:ext uri="{FF2B5EF4-FFF2-40B4-BE49-F238E27FC236}">
                    <a16:creationId xmlns:a16="http://schemas.microsoft.com/office/drawing/2014/main" id="{335E1F91-71DC-7450-2F98-BFC4410DA8C2}"/>
                  </a:ext>
                </a:extLst>
              </p:cNvPr>
              <p:cNvSpPr/>
              <p:nvPr/>
            </p:nvSpPr>
            <p:spPr>
              <a:xfrm>
                <a:off x="5596600" y="4063997"/>
                <a:ext cx="1003300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2">
              <a:extLst>
                <a:ext uri="{FF2B5EF4-FFF2-40B4-BE49-F238E27FC236}">
                  <a16:creationId xmlns:a16="http://schemas.microsoft.com/office/drawing/2014/main" id="{F2AB07D8-0728-9CF7-56B7-F2BAC34FC7CA}"/>
                </a:ext>
              </a:extLst>
            </p:cNvPr>
            <p:cNvGrpSpPr/>
            <p:nvPr/>
          </p:nvGrpSpPr>
          <p:grpSpPr>
            <a:xfrm>
              <a:off x="612624" y="4451215"/>
              <a:ext cx="1364457" cy="1223472"/>
              <a:chOff x="5594356" y="5061998"/>
              <a:chExt cx="1124820" cy="1008596"/>
            </a:xfrm>
            <a:solidFill>
              <a:schemeClr val="accent6"/>
            </a:solidFill>
          </p:grpSpPr>
          <p:sp>
            <p:nvSpPr>
              <p:cNvPr id="22" name="Freeform 17">
                <a:extLst>
                  <a:ext uri="{FF2B5EF4-FFF2-40B4-BE49-F238E27FC236}">
                    <a16:creationId xmlns:a16="http://schemas.microsoft.com/office/drawing/2014/main" id="{898ED8AC-2026-4C7B-6C40-80ADAA630665}"/>
                  </a:ext>
                </a:extLst>
              </p:cNvPr>
              <p:cNvSpPr/>
              <p:nvPr/>
            </p:nvSpPr>
            <p:spPr>
              <a:xfrm rot="5400000" flipH="1">
                <a:off x="5655115" y="5001239"/>
                <a:ext cx="1003301" cy="1124820"/>
              </a:xfrm>
              <a:custGeom>
                <a:avLst/>
                <a:gdLst>
                  <a:gd name="connsiteX0" fmla="*/ 1003301 w 1003301"/>
                  <a:gd name="connsiteY0" fmla="*/ 121520 h 1124820"/>
                  <a:gd name="connsiteX1" fmla="*/ 1003301 w 1003301"/>
                  <a:gd name="connsiteY1" fmla="*/ 1124820 h 1124820"/>
                  <a:gd name="connsiteX2" fmla="*/ 0 w 1003301"/>
                  <a:gd name="connsiteY2" fmla="*/ 1124820 h 1124820"/>
                  <a:gd name="connsiteX3" fmla="*/ 0 w 1003301"/>
                  <a:gd name="connsiteY3" fmla="*/ 121520 h 1124820"/>
                  <a:gd name="connsiteX4" fmla="*/ 380031 w 1003301"/>
                  <a:gd name="connsiteY4" fmla="*/ 121520 h 1124820"/>
                  <a:gd name="connsiteX5" fmla="*/ 501652 w 1003301"/>
                  <a:gd name="connsiteY5" fmla="*/ 0 h 1124820"/>
                  <a:gd name="connsiteX6" fmla="*/ 623273 w 1003301"/>
                  <a:gd name="connsiteY6" fmla="*/ 121520 h 112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301" h="1124820">
                    <a:moveTo>
                      <a:pt x="1003301" y="121520"/>
                    </a:moveTo>
                    <a:lnTo>
                      <a:pt x="1003301" y="1124820"/>
                    </a:lnTo>
                    <a:lnTo>
                      <a:pt x="0" y="1124820"/>
                    </a:lnTo>
                    <a:lnTo>
                      <a:pt x="0" y="121520"/>
                    </a:lnTo>
                    <a:lnTo>
                      <a:pt x="380031" y="121520"/>
                    </a:lnTo>
                    <a:lnTo>
                      <a:pt x="501652" y="0"/>
                    </a:lnTo>
                    <a:lnTo>
                      <a:pt x="623273" y="1215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23" name="Rectangle 14">
                <a:extLst>
                  <a:ext uri="{FF2B5EF4-FFF2-40B4-BE49-F238E27FC236}">
                    <a16:creationId xmlns:a16="http://schemas.microsoft.com/office/drawing/2014/main" id="{4A1A1CF6-37DA-6FBB-10EA-5211A8429CEB}"/>
                  </a:ext>
                </a:extLst>
              </p:cNvPr>
              <p:cNvSpPr/>
              <p:nvPr/>
            </p:nvSpPr>
            <p:spPr>
              <a:xfrm>
                <a:off x="5594357" y="6022969"/>
                <a:ext cx="1003300" cy="47625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40">
              <a:extLst>
                <a:ext uri="{FF2B5EF4-FFF2-40B4-BE49-F238E27FC236}">
                  <a16:creationId xmlns:a16="http://schemas.microsoft.com/office/drawing/2014/main" id="{7814FA53-184B-3266-1C35-B22BE84B49CE}"/>
                </a:ext>
              </a:extLst>
            </p:cNvPr>
            <p:cNvGrpSpPr/>
            <p:nvPr/>
          </p:nvGrpSpPr>
          <p:grpSpPr>
            <a:xfrm>
              <a:off x="969637" y="1061272"/>
              <a:ext cx="514431" cy="481320"/>
              <a:chOff x="6964363" y="2108200"/>
              <a:chExt cx="690562" cy="646113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91">
                <a:extLst>
                  <a:ext uri="{FF2B5EF4-FFF2-40B4-BE49-F238E27FC236}">
                    <a16:creationId xmlns:a16="http://schemas.microsoft.com/office/drawing/2014/main" id="{058DDC90-1C0C-501B-1A01-FE2B66A11E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50088" y="2193925"/>
                <a:ext cx="519112" cy="344488"/>
              </a:xfrm>
              <a:custGeom>
                <a:avLst/>
                <a:gdLst>
                  <a:gd name="T0" fmla="*/ 503 w 12071"/>
                  <a:gd name="T1" fmla="*/ 502 h 8033"/>
                  <a:gd name="T2" fmla="*/ 11568 w 12071"/>
                  <a:gd name="T3" fmla="*/ 0 h 8033"/>
                  <a:gd name="T4" fmla="*/ 452 w 12071"/>
                  <a:gd name="T5" fmla="*/ 5 h 8033"/>
                  <a:gd name="T6" fmla="*/ 377 w 12071"/>
                  <a:gd name="T7" fmla="*/ 18 h 8033"/>
                  <a:gd name="T8" fmla="*/ 307 w 12071"/>
                  <a:gd name="T9" fmla="*/ 41 h 8033"/>
                  <a:gd name="T10" fmla="*/ 242 w 12071"/>
                  <a:gd name="T11" fmla="*/ 74 h 8033"/>
                  <a:gd name="T12" fmla="*/ 183 w 12071"/>
                  <a:gd name="T13" fmla="*/ 116 h 8033"/>
                  <a:gd name="T14" fmla="*/ 131 w 12071"/>
                  <a:gd name="T15" fmla="*/ 166 h 8033"/>
                  <a:gd name="T16" fmla="*/ 85 w 12071"/>
                  <a:gd name="T17" fmla="*/ 222 h 8033"/>
                  <a:gd name="T18" fmla="*/ 49 w 12071"/>
                  <a:gd name="T19" fmla="*/ 284 h 8033"/>
                  <a:gd name="T20" fmla="*/ 22 w 12071"/>
                  <a:gd name="T21" fmla="*/ 353 h 8033"/>
                  <a:gd name="T22" fmla="*/ 6 w 12071"/>
                  <a:gd name="T23" fmla="*/ 426 h 8033"/>
                  <a:gd name="T24" fmla="*/ 0 w 12071"/>
                  <a:gd name="T25" fmla="*/ 502 h 8033"/>
                  <a:gd name="T26" fmla="*/ 3 w 12071"/>
                  <a:gd name="T27" fmla="*/ 7582 h 8033"/>
                  <a:gd name="T28" fmla="*/ 16 w 12071"/>
                  <a:gd name="T29" fmla="*/ 7656 h 8033"/>
                  <a:gd name="T30" fmla="*/ 39 w 12071"/>
                  <a:gd name="T31" fmla="*/ 7726 h 8033"/>
                  <a:gd name="T32" fmla="*/ 72 w 12071"/>
                  <a:gd name="T33" fmla="*/ 7792 h 8033"/>
                  <a:gd name="T34" fmla="*/ 115 w 12071"/>
                  <a:gd name="T35" fmla="*/ 7850 h 8033"/>
                  <a:gd name="T36" fmla="*/ 165 w 12071"/>
                  <a:gd name="T37" fmla="*/ 7902 h 8033"/>
                  <a:gd name="T38" fmla="*/ 221 w 12071"/>
                  <a:gd name="T39" fmla="*/ 7947 h 8033"/>
                  <a:gd name="T40" fmla="*/ 285 w 12071"/>
                  <a:gd name="T41" fmla="*/ 7983 h 8033"/>
                  <a:gd name="T42" fmla="*/ 353 w 12071"/>
                  <a:gd name="T43" fmla="*/ 8011 h 8033"/>
                  <a:gd name="T44" fmla="*/ 426 w 12071"/>
                  <a:gd name="T45" fmla="*/ 8027 h 8033"/>
                  <a:gd name="T46" fmla="*/ 503 w 12071"/>
                  <a:gd name="T47" fmla="*/ 8033 h 8033"/>
                  <a:gd name="T48" fmla="*/ 11619 w 12071"/>
                  <a:gd name="T49" fmla="*/ 8030 h 8033"/>
                  <a:gd name="T50" fmla="*/ 11694 w 12071"/>
                  <a:gd name="T51" fmla="*/ 8017 h 8033"/>
                  <a:gd name="T52" fmla="*/ 11764 w 12071"/>
                  <a:gd name="T53" fmla="*/ 7994 h 8033"/>
                  <a:gd name="T54" fmla="*/ 11829 w 12071"/>
                  <a:gd name="T55" fmla="*/ 7960 h 8033"/>
                  <a:gd name="T56" fmla="*/ 11888 w 12071"/>
                  <a:gd name="T57" fmla="*/ 7918 h 8033"/>
                  <a:gd name="T58" fmla="*/ 11940 w 12071"/>
                  <a:gd name="T59" fmla="*/ 7868 h 8033"/>
                  <a:gd name="T60" fmla="*/ 11986 w 12071"/>
                  <a:gd name="T61" fmla="*/ 7812 h 8033"/>
                  <a:gd name="T62" fmla="*/ 12022 w 12071"/>
                  <a:gd name="T63" fmla="*/ 7749 h 8033"/>
                  <a:gd name="T64" fmla="*/ 12049 w 12071"/>
                  <a:gd name="T65" fmla="*/ 7680 h 8033"/>
                  <a:gd name="T66" fmla="*/ 12065 w 12071"/>
                  <a:gd name="T67" fmla="*/ 7607 h 8033"/>
                  <a:gd name="T68" fmla="*/ 12071 w 12071"/>
                  <a:gd name="T69" fmla="*/ 7531 h 8033"/>
                  <a:gd name="T70" fmla="*/ 12068 w 12071"/>
                  <a:gd name="T71" fmla="*/ 451 h 8033"/>
                  <a:gd name="T72" fmla="*/ 12055 w 12071"/>
                  <a:gd name="T73" fmla="*/ 377 h 8033"/>
                  <a:gd name="T74" fmla="*/ 12032 w 12071"/>
                  <a:gd name="T75" fmla="*/ 306 h 8033"/>
                  <a:gd name="T76" fmla="*/ 11999 w 12071"/>
                  <a:gd name="T77" fmla="*/ 242 h 8033"/>
                  <a:gd name="T78" fmla="*/ 11956 w 12071"/>
                  <a:gd name="T79" fmla="*/ 183 h 8033"/>
                  <a:gd name="T80" fmla="*/ 11906 w 12071"/>
                  <a:gd name="T81" fmla="*/ 131 h 8033"/>
                  <a:gd name="T82" fmla="*/ 11850 w 12071"/>
                  <a:gd name="T83" fmla="*/ 85 h 8033"/>
                  <a:gd name="T84" fmla="*/ 11786 w 12071"/>
                  <a:gd name="T85" fmla="*/ 49 h 8033"/>
                  <a:gd name="T86" fmla="*/ 11718 w 12071"/>
                  <a:gd name="T87" fmla="*/ 22 h 8033"/>
                  <a:gd name="T88" fmla="*/ 11645 w 12071"/>
                  <a:gd name="T89" fmla="*/ 6 h 8033"/>
                  <a:gd name="T90" fmla="*/ 11568 w 12071"/>
                  <a:gd name="T91" fmla="*/ 0 h 8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71" h="8033">
                    <a:moveTo>
                      <a:pt x="11568" y="7533"/>
                    </a:moveTo>
                    <a:lnTo>
                      <a:pt x="503" y="7533"/>
                    </a:lnTo>
                    <a:lnTo>
                      <a:pt x="503" y="502"/>
                    </a:lnTo>
                    <a:lnTo>
                      <a:pt x="11568" y="502"/>
                    </a:lnTo>
                    <a:lnTo>
                      <a:pt x="11568" y="7533"/>
                    </a:lnTo>
                    <a:close/>
                    <a:moveTo>
                      <a:pt x="11568" y="0"/>
                    </a:moveTo>
                    <a:lnTo>
                      <a:pt x="503" y="2"/>
                    </a:lnTo>
                    <a:lnTo>
                      <a:pt x="477" y="3"/>
                    </a:lnTo>
                    <a:lnTo>
                      <a:pt x="452" y="5"/>
                    </a:lnTo>
                    <a:lnTo>
                      <a:pt x="426" y="8"/>
                    </a:lnTo>
                    <a:lnTo>
                      <a:pt x="401" y="12"/>
                    </a:lnTo>
                    <a:lnTo>
                      <a:pt x="377" y="18"/>
                    </a:lnTo>
                    <a:lnTo>
                      <a:pt x="353" y="24"/>
                    </a:lnTo>
                    <a:lnTo>
                      <a:pt x="330" y="32"/>
                    </a:lnTo>
                    <a:lnTo>
                      <a:pt x="307" y="41"/>
                    </a:lnTo>
                    <a:lnTo>
                      <a:pt x="285" y="51"/>
                    </a:lnTo>
                    <a:lnTo>
                      <a:pt x="263" y="62"/>
                    </a:lnTo>
                    <a:lnTo>
                      <a:pt x="242" y="74"/>
                    </a:lnTo>
                    <a:lnTo>
                      <a:pt x="221" y="87"/>
                    </a:lnTo>
                    <a:lnTo>
                      <a:pt x="202" y="102"/>
                    </a:lnTo>
                    <a:lnTo>
                      <a:pt x="183" y="116"/>
                    </a:lnTo>
                    <a:lnTo>
                      <a:pt x="165" y="132"/>
                    </a:lnTo>
                    <a:lnTo>
                      <a:pt x="147" y="148"/>
                    </a:lnTo>
                    <a:lnTo>
                      <a:pt x="131" y="166"/>
                    </a:lnTo>
                    <a:lnTo>
                      <a:pt x="115" y="184"/>
                    </a:lnTo>
                    <a:lnTo>
                      <a:pt x="99" y="202"/>
                    </a:lnTo>
                    <a:lnTo>
                      <a:pt x="85" y="222"/>
                    </a:lnTo>
                    <a:lnTo>
                      <a:pt x="72" y="242"/>
                    </a:lnTo>
                    <a:lnTo>
                      <a:pt x="60" y="263"/>
                    </a:lnTo>
                    <a:lnTo>
                      <a:pt x="49" y="284"/>
                    </a:lnTo>
                    <a:lnTo>
                      <a:pt x="39" y="307"/>
                    </a:lnTo>
                    <a:lnTo>
                      <a:pt x="30" y="329"/>
                    </a:lnTo>
                    <a:lnTo>
                      <a:pt x="22" y="353"/>
                    </a:lnTo>
                    <a:lnTo>
                      <a:pt x="16" y="377"/>
                    </a:lnTo>
                    <a:lnTo>
                      <a:pt x="10" y="401"/>
                    </a:lnTo>
                    <a:lnTo>
                      <a:pt x="6" y="426"/>
                    </a:lnTo>
                    <a:lnTo>
                      <a:pt x="3" y="451"/>
                    </a:lnTo>
                    <a:lnTo>
                      <a:pt x="1" y="476"/>
                    </a:lnTo>
                    <a:lnTo>
                      <a:pt x="0" y="502"/>
                    </a:lnTo>
                    <a:lnTo>
                      <a:pt x="0" y="7531"/>
                    </a:lnTo>
                    <a:lnTo>
                      <a:pt x="1" y="7557"/>
                    </a:lnTo>
                    <a:lnTo>
                      <a:pt x="3" y="7582"/>
                    </a:lnTo>
                    <a:lnTo>
                      <a:pt x="6" y="7607"/>
                    </a:lnTo>
                    <a:lnTo>
                      <a:pt x="10" y="7632"/>
                    </a:lnTo>
                    <a:lnTo>
                      <a:pt x="16" y="7656"/>
                    </a:lnTo>
                    <a:lnTo>
                      <a:pt x="22" y="7680"/>
                    </a:lnTo>
                    <a:lnTo>
                      <a:pt x="30" y="7703"/>
                    </a:lnTo>
                    <a:lnTo>
                      <a:pt x="39" y="7726"/>
                    </a:lnTo>
                    <a:lnTo>
                      <a:pt x="49" y="7749"/>
                    </a:lnTo>
                    <a:lnTo>
                      <a:pt x="60" y="7771"/>
                    </a:lnTo>
                    <a:lnTo>
                      <a:pt x="72" y="7792"/>
                    </a:lnTo>
                    <a:lnTo>
                      <a:pt x="85" y="7812"/>
                    </a:lnTo>
                    <a:lnTo>
                      <a:pt x="99" y="7831"/>
                    </a:lnTo>
                    <a:lnTo>
                      <a:pt x="115" y="7850"/>
                    </a:lnTo>
                    <a:lnTo>
                      <a:pt x="131" y="7868"/>
                    </a:lnTo>
                    <a:lnTo>
                      <a:pt x="147" y="7886"/>
                    </a:lnTo>
                    <a:lnTo>
                      <a:pt x="165" y="7902"/>
                    </a:lnTo>
                    <a:lnTo>
                      <a:pt x="183" y="7918"/>
                    </a:lnTo>
                    <a:lnTo>
                      <a:pt x="202" y="7933"/>
                    </a:lnTo>
                    <a:lnTo>
                      <a:pt x="221" y="7947"/>
                    </a:lnTo>
                    <a:lnTo>
                      <a:pt x="242" y="7960"/>
                    </a:lnTo>
                    <a:lnTo>
                      <a:pt x="263" y="7972"/>
                    </a:lnTo>
                    <a:lnTo>
                      <a:pt x="285" y="7983"/>
                    </a:lnTo>
                    <a:lnTo>
                      <a:pt x="307" y="7994"/>
                    </a:lnTo>
                    <a:lnTo>
                      <a:pt x="330" y="8003"/>
                    </a:lnTo>
                    <a:lnTo>
                      <a:pt x="353" y="8011"/>
                    </a:lnTo>
                    <a:lnTo>
                      <a:pt x="377" y="8017"/>
                    </a:lnTo>
                    <a:lnTo>
                      <a:pt x="401" y="8023"/>
                    </a:lnTo>
                    <a:lnTo>
                      <a:pt x="426" y="8027"/>
                    </a:lnTo>
                    <a:lnTo>
                      <a:pt x="452" y="8030"/>
                    </a:lnTo>
                    <a:lnTo>
                      <a:pt x="477" y="8032"/>
                    </a:lnTo>
                    <a:lnTo>
                      <a:pt x="503" y="8033"/>
                    </a:lnTo>
                    <a:lnTo>
                      <a:pt x="11568" y="8033"/>
                    </a:lnTo>
                    <a:lnTo>
                      <a:pt x="11594" y="8032"/>
                    </a:lnTo>
                    <a:lnTo>
                      <a:pt x="11619" y="8030"/>
                    </a:lnTo>
                    <a:lnTo>
                      <a:pt x="11645" y="8027"/>
                    </a:lnTo>
                    <a:lnTo>
                      <a:pt x="11670" y="8023"/>
                    </a:lnTo>
                    <a:lnTo>
                      <a:pt x="11694" y="8017"/>
                    </a:lnTo>
                    <a:lnTo>
                      <a:pt x="11718" y="8011"/>
                    </a:lnTo>
                    <a:lnTo>
                      <a:pt x="11741" y="8003"/>
                    </a:lnTo>
                    <a:lnTo>
                      <a:pt x="11764" y="7994"/>
                    </a:lnTo>
                    <a:lnTo>
                      <a:pt x="11786" y="7983"/>
                    </a:lnTo>
                    <a:lnTo>
                      <a:pt x="11809" y="7972"/>
                    </a:lnTo>
                    <a:lnTo>
                      <a:pt x="11829" y="7960"/>
                    </a:lnTo>
                    <a:lnTo>
                      <a:pt x="11850" y="7947"/>
                    </a:lnTo>
                    <a:lnTo>
                      <a:pt x="11869" y="7933"/>
                    </a:lnTo>
                    <a:lnTo>
                      <a:pt x="11888" y="7918"/>
                    </a:lnTo>
                    <a:lnTo>
                      <a:pt x="11906" y="7902"/>
                    </a:lnTo>
                    <a:lnTo>
                      <a:pt x="11924" y="7886"/>
                    </a:lnTo>
                    <a:lnTo>
                      <a:pt x="11940" y="7868"/>
                    </a:lnTo>
                    <a:lnTo>
                      <a:pt x="11956" y="7850"/>
                    </a:lnTo>
                    <a:lnTo>
                      <a:pt x="11972" y="7831"/>
                    </a:lnTo>
                    <a:lnTo>
                      <a:pt x="11986" y="7812"/>
                    </a:lnTo>
                    <a:lnTo>
                      <a:pt x="11999" y="7792"/>
                    </a:lnTo>
                    <a:lnTo>
                      <a:pt x="12011" y="7771"/>
                    </a:lnTo>
                    <a:lnTo>
                      <a:pt x="12022" y="7749"/>
                    </a:lnTo>
                    <a:lnTo>
                      <a:pt x="12032" y="7726"/>
                    </a:lnTo>
                    <a:lnTo>
                      <a:pt x="12041" y="7703"/>
                    </a:lnTo>
                    <a:lnTo>
                      <a:pt x="12049" y="7680"/>
                    </a:lnTo>
                    <a:lnTo>
                      <a:pt x="12055" y="7656"/>
                    </a:lnTo>
                    <a:lnTo>
                      <a:pt x="12061" y="7632"/>
                    </a:lnTo>
                    <a:lnTo>
                      <a:pt x="12065" y="7607"/>
                    </a:lnTo>
                    <a:lnTo>
                      <a:pt x="12068" y="7582"/>
                    </a:lnTo>
                    <a:lnTo>
                      <a:pt x="12070" y="7557"/>
                    </a:lnTo>
                    <a:lnTo>
                      <a:pt x="12071" y="7531"/>
                    </a:lnTo>
                    <a:lnTo>
                      <a:pt x="12071" y="502"/>
                    </a:lnTo>
                    <a:lnTo>
                      <a:pt x="12070" y="476"/>
                    </a:lnTo>
                    <a:lnTo>
                      <a:pt x="12068" y="451"/>
                    </a:lnTo>
                    <a:lnTo>
                      <a:pt x="12065" y="426"/>
                    </a:lnTo>
                    <a:lnTo>
                      <a:pt x="12061" y="401"/>
                    </a:lnTo>
                    <a:lnTo>
                      <a:pt x="12055" y="377"/>
                    </a:lnTo>
                    <a:lnTo>
                      <a:pt x="12049" y="353"/>
                    </a:lnTo>
                    <a:lnTo>
                      <a:pt x="12041" y="329"/>
                    </a:lnTo>
                    <a:lnTo>
                      <a:pt x="12032" y="306"/>
                    </a:lnTo>
                    <a:lnTo>
                      <a:pt x="12022" y="284"/>
                    </a:lnTo>
                    <a:lnTo>
                      <a:pt x="12011" y="263"/>
                    </a:lnTo>
                    <a:lnTo>
                      <a:pt x="11999" y="242"/>
                    </a:lnTo>
                    <a:lnTo>
                      <a:pt x="11986" y="221"/>
                    </a:lnTo>
                    <a:lnTo>
                      <a:pt x="11972" y="202"/>
                    </a:lnTo>
                    <a:lnTo>
                      <a:pt x="11956" y="183"/>
                    </a:lnTo>
                    <a:lnTo>
                      <a:pt x="11940" y="165"/>
                    </a:lnTo>
                    <a:lnTo>
                      <a:pt x="11924" y="147"/>
                    </a:lnTo>
                    <a:lnTo>
                      <a:pt x="11906" y="131"/>
                    </a:lnTo>
                    <a:lnTo>
                      <a:pt x="11888" y="115"/>
                    </a:lnTo>
                    <a:lnTo>
                      <a:pt x="11869" y="100"/>
                    </a:lnTo>
                    <a:lnTo>
                      <a:pt x="11850" y="85"/>
                    </a:lnTo>
                    <a:lnTo>
                      <a:pt x="11829" y="72"/>
                    </a:lnTo>
                    <a:lnTo>
                      <a:pt x="11809" y="60"/>
                    </a:lnTo>
                    <a:lnTo>
                      <a:pt x="11786" y="49"/>
                    </a:lnTo>
                    <a:lnTo>
                      <a:pt x="11764" y="39"/>
                    </a:lnTo>
                    <a:lnTo>
                      <a:pt x="11741" y="30"/>
                    </a:lnTo>
                    <a:lnTo>
                      <a:pt x="11718" y="22"/>
                    </a:lnTo>
                    <a:lnTo>
                      <a:pt x="11694" y="16"/>
                    </a:lnTo>
                    <a:lnTo>
                      <a:pt x="11670" y="10"/>
                    </a:lnTo>
                    <a:lnTo>
                      <a:pt x="11645" y="6"/>
                    </a:lnTo>
                    <a:lnTo>
                      <a:pt x="11619" y="3"/>
                    </a:lnTo>
                    <a:lnTo>
                      <a:pt x="11594" y="1"/>
                    </a:lnTo>
                    <a:lnTo>
                      <a:pt x="115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21" name="Freeform 92">
                <a:extLst>
                  <a:ext uri="{FF2B5EF4-FFF2-40B4-BE49-F238E27FC236}">
                    <a16:creationId xmlns:a16="http://schemas.microsoft.com/office/drawing/2014/main" id="{018CECD1-10CA-3FF2-EA9C-982916065C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64363" y="2108200"/>
                <a:ext cx="690562" cy="646113"/>
              </a:xfrm>
              <a:custGeom>
                <a:avLst/>
                <a:gdLst>
                  <a:gd name="T0" fmla="*/ 15066 w 16095"/>
                  <a:gd name="T1" fmla="*/ 11696 h 15059"/>
                  <a:gd name="T2" fmla="*/ 14988 w 16095"/>
                  <a:gd name="T3" fmla="*/ 11847 h 15059"/>
                  <a:gd name="T4" fmla="*/ 14867 w 16095"/>
                  <a:gd name="T5" fmla="*/ 11963 h 15059"/>
                  <a:gd name="T6" fmla="*/ 14712 w 16095"/>
                  <a:gd name="T7" fmla="*/ 12033 h 15059"/>
                  <a:gd name="T8" fmla="*/ 6036 w 16095"/>
                  <a:gd name="T9" fmla="*/ 12049 h 15059"/>
                  <a:gd name="T10" fmla="*/ 1359 w 16095"/>
                  <a:gd name="T11" fmla="*/ 12027 h 15059"/>
                  <a:gd name="T12" fmla="*/ 1208 w 16095"/>
                  <a:gd name="T13" fmla="*/ 11949 h 15059"/>
                  <a:gd name="T14" fmla="*/ 1091 w 16095"/>
                  <a:gd name="T15" fmla="*/ 11828 h 15059"/>
                  <a:gd name="T16" fmla="*/ 1022 w 16095"/>
                  <a:gd name="T17" fmla="*/ 11672 h 15059"/>
                  <a:gd name="T18" fmla="*/ 1007 w 16095"/>
                  <a:gd name="T19" fmla="*/ 1480 h 15059"/>
                  <a:gd name="T20" fmla="*/ 1045 w 16095"/>
                  <a:gd name="T21" fmla="*/ 1310 h 15059"/>
                  <a:gd name="T22" fmla="*/ 1137 w 16095"/>
                  <a:gd name="T23" fmla="*/ 1169 h 15059"/>
                  <a:gd name="T24" fmla="*/ 1268 w 16095"/>
                  <a:gd name="T25" fmla="*/ 1064 h 15059"/>
                  <a:gd name="T26" fmla="*/ 1432 w 16095"/>
                  <a:gd name="T27" fmla="*/ 1010 h 15059"/>
                  <a:gd name="T28" fmla="*/ 14663 w 16095"/>
                  <a:gd name="T29" fmla="*/ 1010 h 15059"/>
                  <a:gd name="T30" fmla="*/ 14826 w 16095"/>
                  <a:gd name="T31" fmla="*/ 1064 h 15059"/>
                  <a:gd name="T32" fmla="*/ 14958 w 16095"/>
                  <a:gd name="T33" fmla="*/ 1169 h 15059"/>
                  <a:gd name="T34" fmla="*/ 15050 w 16095"/>
                  <a:gd name="T35" fmla="*/ 1310 h 15059"/>
                  <a:gd name="T36" fmla="*/ 15088 w 16095"/>
                  <a:gd name="T37" fmla="*/ 1480 h 15059"/>
                  <a:gd name="T38" fmla="*/ 1279 w 16095"/>
                  <a:gd name="T39" fmla="*/ 17 h 15059"/>
                  <a:gd name="T40" fmla="*/ 790 w 16095"/>
                  <a:gd name="T41" fmla="*/ 182 h 15059"/>
                  <a:gd name="T42" fmla="*/ 391 w 16095"/>
                  <a:gd name="T43" fmla="*/ 493 h 15059"/>
                  <a:gd name="T44" fmla="*/ 119 w 16095"/>
                  <a:gd name="T45" fmla="*/ 920 h 15059"/>
                  <a:gd name="T46" fmla="*/ 2 w 16095"/>
                  <a:gd name="T47" fmla="*/ 1429 h 15059"/>
                  <a:gd name="T48" fmla="*/ 47 w 16095"/>
                  <a:gd name="T49" fmla="*/ 11922 h 15059"/>
                  <a:gd name="T50" fmla="*/ 257 w 16095"/>
                  <a:gd name="T51" fmla="*/ 12387 h 15059"/>
                  <a:gd name="T52" fmla="*/ 604 w 16095"/>
                  <a:gd name="T53" fmla="*/ 12752 h 15059"/>
                  <a:gd name="T54" fmla="*/ 1056 w 16095"/>
                  <a:gd name="T55" fmla="*/ 12984 h 15059"/>
                  <a:gd name="T56" fmla="*/ 6539 w 16095"/>
                  <a:gd name="T57" fmla="*/ 13053 h 15059"/>
                  <a:gd name="T58" fmla="*/ 3299 w 16095"/>
                  <a:gd name="T59" fmla="*/ 14106 h 15059"/>
                  <a:gd name="T60" fmla="*/ 3180 w 16095"/>
                  <a:gd name="T61" fmla="*/ 14188 h 15059"/>
                  <a:gd name="T62" fmla="*/ 3089 w 16095"/>
                  <a:gd name="T63" fmla="*/ 14299 h 15059"/>
                  <a:gd name="T64" fmla="*/ 3034 w 16095"/>
                  <a:gd name="T65" fmla="*/ 14431 h 15059"/>
                  <a:gd name="T66" fmla="*/ 3019 w 16095"/>
                  <a:gd name="T67" fmla="*/ 14583 h 15059"/>
                  <a:gd name="T68" fmla="*/ 3057 w 16095"/>
                  <a:gd name="T69" fmla="*/ 14753 h 15059"/>
                  <a:gd name="T70" fmla="*/ 3149 w 16095"/>
                  <a:gd name="T71" fmla="*/ 14894 h 15059"/>
                  <a:gd name="T72" fmla="*/ 3280 w 16095"/>
                  <a:gd name="T73" fmla="*/ 14999 h 15059"/>
                  <a:gd name="T74" fmla="*/ 3444 w 16095"/>
                  <a:gd name="T75" fmla="*/ 15053 h 15059"/>
                  <a:gd name="T76" fmla="*/ 12651 w 16095"/>
                  <a:gd name="T77" fmla="*/ 15053 h 15059"/>
                  <a:gd name="T78" fmla="*/ 12814 w 16095"/>
                  <a:gd name="T79" fmla="*/ 14999 h 15059"/>
                  <a:gd name="T80" fmla="*/ 12946 w 16095"/>
                  <a:gd name="T81" fmla="*/ 14894 h 15059"/>
                  <a:gd name="T82" fmla="*/ 13038 w 16095"/>
                  <a:gd name="T83" fmla="*/ 14753 h 15059"/>
                  <a:gd name="T84" fmla="*/ 13076 w 16095"/>
                  <a:gd name="T85" fmla="*/ 14583 h 15059"/>
                  <a:gd name="T86" fmla="*/ 13061 w 16095"/>
                  <a:gd name="T87" fmla="*/ 14431 h 15059"/>
                  <a:gd name="T88" fmla="*/ 13006 w 16095"/>
                  <a:gd name="T89" fmla="*/ 14299 h 15059"/>
                  <a:gd name="T90" fmla="*/ 12915 w 16095"/>
                  <a:gd name="T91" fmla="*/ 14188 h 15059"/>
                  <a:gd name="T92" fmla="*/ 12796 w 16095"/>
                  <a:gd name="T93" fmla="*/ 14106 h 15059"/>
                  <a:gd name="T94" fmla="*/ 9556 w 16095"/>
                  <a:gd name="T95" fmla="*/ 13053 h 15059"/>
                  <a:gd name="T96" fmla="*/ 15039 w 16095"/>
                  <a:gd name="T97" fmla="*/ 12984 h 15059"/>
                  <a:gd name="T98" fmla="*/ 15491 w 16095"/>
                  <a:gd name="T99" fmla="*/ 12752 h 15059"/>
                  <a:gd name="T100" fmla="*/ 15838 w 16095"/>
                  <a:gd name="T101" fmla="*/ 12387 h 15059"/>
                  <a:gd name="T102" fmla="*/ 16048 w 16095"/>
                  <a:gd name="T103" fmla="*/ 11922 h 15059"/>
                  <a:gd name="T104" fmla="*/ 16093 w 16095"/>
                  <a:gd name="T105" fmla="*/ 1429 h 15059"/>
                  <a:gd name="T106" fmla="*/ 15976 w 16095"/>
                  <a:gd name="T107" fmla="*/ 920 h 15059"/>
                  <a:gd name="T108" fmla="*/ 15703 w 16095"/>
                  <a:gd name="T109" fmla="*/ 493 h 15059"/>
                  <a:gd name="T110" fmla="*/ 15305 w 16095"/>
                  <a:gd name="T111" fmla="*/ 182 h 15059"/>
                  <a:gd name="T112" fmla="*/ 14815 w 16095"/>
                  <a:gd name="T113" fmla="*/ 17 h 15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95" h="15059">
                    <a:moveTo>
                      <a:pt x="15089" y="11547"/>
                    </a:moveTo>
                    <a:lnTo>
                      <a:pt x="15088" y="11573"/>
                    </a:lnTo>
                    <a:lnTo>
                      <a:pt x="15086" y="11598"/>
                    </a:lnTo>
                    <a:lnTo>
                      <a:pt x="15083" y="11623"/>
                    </a:lnTo>
                    <a:lnTo>
                      <a:pt x="15079" y="11648"/>
                    </a:lnTo>
                    <a:lnTo>
                      <a:pt x="15073" y="11672"/>
                    </a:lnTo>
                    <a:lnTo>
                      <a:pt x="15066" y="11696"/>
                    </a:lnTo>
                    <a:lnTo>
                      <a:pt x="15059" y="11719"/>
                    </a:lnTo>
                    <a:lnTo>
                      <a:pt x="15050" y="11743"/>
                    </a:lnTo>
                    <a:lnTo>
                      <a:pt x="15040" y="11765"/>
                    </a:lnTo>
                    <a:lnTo>
                      <a:pt x="15029" y="11786"/>
                    </a:lnTo>
                    <a:lnTo>
                      <a:pt x="15016" y="11807"/>
                    </a:lnTo>
                    <a:lnTo>
                      <a:pt x="15003" y="11828"/>
                    </a:lnTo>
                    <a:lnTo>
                      <a:pt x="14988" y="11847"/>
                    </a:lnTo>
                    <a:lnTo>
                      <a:pt x="14974" y="11866"/>
                    </a:lnTo>
                    <a:lnTo>
                      <a:pt x="14958" y="11884"/>
                    </a:lnTo>
                    <a:lnTo>
                      <a:pt x="14941" y="11902"/>
                    </a:lnTo>
                    <a:lnTo>
                      <a:pt x="14924" y="11918"/>
                    </a:lnTo>
                    <a:lnTo>
                      <a:pt x="14906" y="11934"/>
                    </a:lnTo>
                    <a:lnTo>
                      <a:pt x="14887" y="11949"/>
                    </a:lnTo>
                    <a:lnTo>
                      <a:pt x="14867" y="11963"/>
                    </a:lnTo>
                    <a:lnTo>
                      <a:pt x="14847" y="11977"/>
                    </a:lnTo>
                    <a:lnTo>
                      <a:pt x="14826" y="11989"/>
                    </a:lnTo>
                    <a:lnTo>
                      <a:pt x="14803" y="12000"/>
                    </a:lnTo>
                    <a:lnTo>
                      <a:pt x="14781" y="12010"/>
                    </a:lnTo>
                    <a:lnTo>
                      <a:pt x="14759" y="12019"/>
                    </a:lnTo>
                    <a:lnTo>
                      <a:pt x="14735" y="12027"/>
                    </a:lnTo>
                    <a:lnTo>
                      <a:pt x="14712" y="12033"/>
                    </a:lnTo>
                    <a:lnTo>
                      <a:pt x="14687" y="12039"/>
                    </a:lnTo>
                    <a:lnTo>
                      <a:pt x="14663" y="12043"/>
                    </a:lnTo>
                    <a:lnTo>
                      <a:pt x="14637" y="12047"/>
                    </a:lnTo>
                    <a:lnTo>
                      <a:pt x="14612" y="12048"/>
                    </a:lnTo>
                    <a:lnTo>
                      <a:pt x="14586" y="12049"/>
                    </a:lnTo>
                    <a:lnTo>
                      <a:pt x="10059" y="12049"/>
                    </a:lnTo>
                    <a:lnTo>
                      <a:pt x="6036" y="12049"/>
                    </a:lnTo>
                    <a:lnTo>
                      <a:pt x="1509" y="12049"/>
                    </a:lnTo>
                    <a:lnTo>
                      <a:pt x="1483" y="12048"/>
                    </a:lnTo>
                    <a:lnTo>
                      <a:pt x="1458" y="12047"/>
                    </a:lnTo>
                    <a:lnTo>
                      <a:pt x="1432" y="12043"/>
                    </a:lnTo>
                    <a:lnTo>
                      <a:pt x="1407" y="12039"/>
                    </a:lnTo>
                    <a:lnTo>
                      <a:pt x="1383" y="12033"/>
                    </a:lnTo>
                    <a:lnTo>
                      <a:pt x="1359" y="12027"/>
                    </a:lnTo>
                    <a:lnTo>
                      <a:pt x="1336" y="12019"/>
                    </a:lnTo>
                    <a:lnTo>
                      <a:pt x="1313" y="12010"/>
                    </a:lnTo>
                    <a:lnTo>
                      <a:pt x="1291" y="12000"/>
                    </a:lnTo>
                    <a:lnTo>
                      <a:pt x="1268" y="11989"/>
                    </a:lnTo>
                    <a:lnTo>
                      <a:pt x="1248" y="11977"/>
                    </a:lnTo>
                    <a:lnTo>
                      <a:pt x="1227" y="11963"/>
                    </a:lnTo>
                    <a:lnTo>
                      <a:pt x="1208" y="11949"/>
                    </a:lnTo>
                    <a:lnTo>
                      <a:pt x="1189" y="11934"/>
                    </a:lnTo>
                    <a:lnTo>
                      <a:pt x="1171" y="11918"/>
                    </a:lnTo>
                    <a:lnTo>
                      <a:pt x="1153" y="11902"/>
                    </a:lnTo>
                    <a:lnTo>
                      <a:pt x="1137" y="11884"/>
                    </a:lnTo>
                    <a:lnTo>
                      <a:pt x="1121" y="11866"/>
                    </a:lnTo>
                    <a:lnTo>
                      <a:pt x="1106" y="11847"/>
                    </a:lnTo>
                    <a:lnTo>
                      <a:pt x="1091" y="11828"/>
                    </a:lnTo>
                    <a:lnTo>
                      <a:pt x="1078" y="11807"/>
                    </a:lnTo>
                    <a:lnTo>
                      <a:pt x="1066" y="11786"/>
                    </a:lnTo>
                    <a:lnTo>
                      <a:pt x="1055" y="11765"/>
                    </a:lnTo>
                    <a:lnTo>
                      <a:pt x="1045" y="11743"/>
                    </a:lnTo>
                    <a:lnTo>
                      <a:pt x="1036" y="11719"/>
                    </a:lnTo>
                    <a:lnTo>
                      <a:pt x="1028" y="11696"/>
                    </a:lnTo>
                    <a:lnTo>
                      <a:pt x="1022" y="11672"/>
                    </a:lnTo>
                    <a:lnTo>
                      <a:pt x="1016" y="11648"/>
                    </a:lnTo>
                    <a:lnTo>
                      <a:pt x="1012" y="11623"/>
                    </a:lnTo>
                    <a:lnTo>
                      <a:pt x="1009" y="11598"/>
                    </a:lnTo>
                    <a:lnTo>
                      <a:pt x="1007" y="11573"/>
                    </a:lnTo>
                    <a:lnTo>
                      <a:pt x="1006" y="11547"/>
                    </a:lnTo>
                    <a:lnTo>
                      <a:pt x="1006" y="1506"/>
                    </a:lnTo>
                    <a:lnTo>
                      <a:pt x="1007" y="1480"/>
                    </a:lnTo>
                    <a:lnTo>
                      <a:pt x="1009" y="1455"/>
                    </a:lnTo>
                    <a:lnTo>
                      <a:pt x="1012" y="1430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6"/>
                    </a:lnTo>
                    <a:lnTo>
                      <a:pt x="1036" y="1333"/>
                    </a:lnTo>
                    <a:lnTo>
                      <a:pt x="1045" y="1310"/>
                    </a:lnTo>
                    <a:lnTo>
                      <a:pt x="1055" y="1288"/>
                    </a:lnTo>
                    <a:lnTo>
                      <a:pt x="1066" y="1267"/>
                    </a:lnTo>
                    <a:lnTo>
                      <a:pt x="1078" y="1246"/>
                    </a:lnTo>
                    <a:lnTo>
                      <a:pt x="1091" y="1225"/>
                    </a:lnTo>
                    <a:lnTo>
                      <a:pt x="1106" y="1206"/>
                    </a:lnTo>
                    <a:lnTo>
                      <a:pt x="1121" y="1187"/>
                    </a:lnTo>
                    <a:lnTo>
                      <a:pt x="1137" y="1169"/>
                    </a:lnTo>
                    <a:lnTo>
                      <a:pt x="1153" y="1151"/>
                    </a:lnTo>
                    <a:lnTo>
                      <a:pt x="1171" y="1135"/>
                    </a:lnTo>
                    <a:lnTo>
                      <a:pt x="1189" y="1119"/>
                    </a:lnTo>
                    <a:lnTo>
                      <a:pt x="1208" y="1103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4"/>
                    </a:lnTo>
                    <a:lnTo>
                      <a:pt x="1291" y="1053"/>
                    </a:lnTo>
                    <a:lnTo>
                      <a:pt x="1313" y="1043"/>
                    </a:lnTo>
                    <a:lnTo>
                      <a:pt x="1336" y="1034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4"/>
                    </a:lnTo>
                    <a:lnTo>
                      <a:pt x="1432" y="1010"/>
                    </a:lnTo>
                    <a:lnTo>
                      <a:pt x="1458" y="1007"/>
                    </a:lnTo>
                    <a:lnTo>
                      <a:pt x="1483" y="1005"/>
                    </a:lnTo>
                    <a:lnTo>
                      <a:pt x="1509" y="1004"/>
                    </a:lnTo>
                    <a:lnTo>
                      <a:pt x="14586" y="1004"/>
                    </a:lnTo>
                    <a:lnTo>
                      <a:pt x="14612" y="1005"/>
                    </a:lnTo>
                    <a:lnTo>
                      <a:pt x="14637" y="1007"/>
                    </a:lnTo>
                    <a:lnTo>
                      <a:pt x="14663" y="1010"/>
                    </a:lnTo>
                    <a:lnTo>
                      <a:pt x="14687" y="1014"/>
                    </a:lnTo>
                    <a:lnTo>
                      <a:pt x="14712" y="1020"/>
                    </a:lnTo>
                    <a:lnTo>
                      <a:pt x="14735" y="1027"/>
                    </a:lnTo>
                    <a:lnTo>
                      <a:pt x="14759" y="1034"/>
                    </a:lnTo>
                    <a:lnTo>
                      <a:pt x="14781" y="1043"/>
                    </a:lnTo>
                    <a:lnTo>
                      <a:pt x="14803" y="1053"/>
                    </a:lnTo>
                    <a:lnTo>
                      <a:pt x="14826" y="1064"/>
                    </a:lnTo>
                    <a:lnTo>
                      <a:pt x="14847" y="1077"/>
                    </a:lnTo>
                    <a:lnTo>
                      <a:pt x="14867" y="1090"/>
                    </a:lnTo>
                    <a:lnTo>
                      <a:pt x="14887" y="1103"/>
                    </a:lnTo>
                    <a:lnTo>
                      <a:pt x="14906" y="1119"/>
                    </a:lnTo>
                    <a:lnTo>
                      <a:pt x="14924" y="1135"/>
                    </a:lnTo>
                    <a:lnTo>
                      <a:pt x="14941" y="1151"/>
                    </a:lnTo>
                    <a:lnTo>
                      <a:pt x="14958" y="1169"/>
                    </a:lnTo>
                    <a:lnTo>
                      <a:pt x="14974" y="1187"/>
                    </a:lnTo>
                    <a:lnTo>
                      <a:pt x="14988" y="1206"/>
                    </a:lnTo>
                    <a:lnTo>
                      <a:pt x="15003" y="1225"/>
                    </a:lnTo>
                    <a:lnTo>
                      <a:pt x="15016" y="1246"/>
                    </a:lnTo>
                    <a:lnTo>
                      <a:pt x="15029" y="1267"/>
                    </a:lnTo>
                    <a:lnTo>
                      <a:pt x="15040" y="1288"/>
                    </a:lnTo>
                    <a:lnTo>
                      <a:pt x="15050" y="1310"/>
                    </a:lnTo>
                    <a:lnTo>
                      <a:pt x="15059" y="1333"/>
                    </a:lnTo>
                    <a:lnTo>
                      <a:pt x="15066" y="1356"/>
                    </a:lnTo>
                    <a:lnTo>
                      <a:pt x="15073" y="1381"/>
                    </a:lnTo>
                    <a:lnTo>
                      <a:pt x="15079" y="1405"/>
                    </a:lnTo>
                    <a:lnTo>
                      <a:pt x="15083" y="1430"/>
                    </a:lnTo>
                    <a:lnTo>
                      <a:pt x="15086" y="1455"/>
                    </a:lnTo>
                    <a:lnTo>
                      <a:pt x="15088" y="1480"/>
                    </a:lnTo>
                    <a:lnTo>
                      <a:pt x="15089" y="1506"/>
                    </a:lnTo>
                    <a:lnTo>
                      <a:pt x="15089" y="11547"/>
                    </a:lnTo>
                    <a:close/>
                    <a:moveTo>
                      <a:pt x="14586" y="0"/>
                    </a:moveTo>
                    <a:lnTo>
                      <a:pt x="1509" y="0"/>
                    </a:lnTo>
                    <a:lnTo>
                      <a:pt x="1431" y="2"/>
                    </a:lnTo>
                    <a:lnTo>
                      <a:pt x="1354" y="8"/>
                    </a:lnTo>
                    <a:lnTo>
                      <a:pt x="1279" y="17"/>
                    </a:lnTo>
                    <a:lnTo>
                      <a:pt x="1204" y="30"/>
                    </a:lnTo>
                    <a:lnTo>
                      <a:pt x="1132" y="47"/>
                    </a:lnTo>
                    <a:lnTo>
                      <a:pt x="1060" y="67"/>
                    </a:lnTo>
                    <a:lnTo>
                      <a:pt x="990" y="91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90" y="182"/>
                    </a:lnTo>
                    <a:lnTo>
                      <a:pt x="726" y="218"/>
                    </a:lnTo>
                    <a:lnTo>
                      <a:pt x="665" y="257"/>
                    </a:lnTo>
                    <a:lnTo>
                      <a:pt x="606" y="299"/>
                    </a:lnTo>
                    <a:lnTo>
                      <a:pt x="549" y="344"/>
                    </a:lnTo>
                    <a:lnTo>
                      <a:pt x="494" y="392"/>
                    </a:lnTo>
                    <a:lnTo>
                      <a:pt x="442" y="441"/>
                    </a:lnTo>
                    <a:lnTo>
                      <a:pt x="391" y="493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8" y="664"/>
                    </a:lnTo>
                    <a:lnTo>
                      <a:pt x="218" y="725"/>
                    </a:lnTo>
                    <a:lnTo>
                      <a:pt x="182" y="788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8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3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9"/>
                    </a:lnTo>
                    <a:lnTo>
                      <a:pt x="0" y="1506"/>
                    </a:lnTo>
                    <a:lnTo>
                      <a:pt x="0" y="11547"/>
                    </a:lnTo>
                    <a:lnTo>
                      <a:pt x="2" y="11624"/>
                    </a:lnTo>
                    <a:lnTo>
                      <a:pt x="8" y="11700"/>
                    </a:lnTo>
                    <a:lnTo>
                      <a:pt x="17" y="11776"/>
                    </a:lnTo>
                    <a:lnTo>
                      <a:pt x="30" y="11850"/>
                    </a:lnTo>
                    <a:lnTo>
                      <a:pt x="47" y="11922"/>
                    </a:lnTo>
                    <a:lnTo>
                      <a:pt x="67" y="11994"/>
                    </a:lnTo>
                    <a:lnTo>
                      <a:pt x="92" y="12064"/>
                    </a:lnTo>
                    <a:lnTo>
                      <a:pt x="118" y="12132"/>
                    </a:lnTo>
                    <a:lnTo>
                      <a:pt x="148" y="12198"/>
                    </a:lnTo>
                    <a:lnTo>
                      <a:pt x="181" y="12264"/>
                    </a:lnTo>
                    <a:lnTo>
                      <a:pt x="217" y="12326"/>
                    </a:lnTo>
                    <a:lnTo>
                      <a:pt x="257" y="12387"/>
                    </a:lnTo>
                    <a:lnTo>
                      <a:pt x="299" y="12446"/>
                    </a:lnTo>
                    <a:lnTo>
                      <a:pt x="343" y="12504"/>
                    </a:lnTo>
                    <a:lnTo>
                      <a:pt x="390" y="12558"/>
                    </a:lnTo>
                    <a:lnTo>
                      <a:pt x="441" y="12610"/>
                    </a:lnTo>
                    <a:lnTo>
                      <a:pt x="493" y="12660"/>
                    </a:lnTo>
                    <a:lnTo>
                      <a:pt x="547" y="12707"/>
                    </a:lnTo>
                    <a:lnTo>
                      <a:pt x="604" y="12752"/>
                    </a:lnTo>
                    <a:lnTo>
                      <a:pt x="663" y="12794"/>
                    </a:lnTo>
                    <a:lnTo>
                      <a:pt x="724" y="12833"/>
                    </a:lnTo>
                    <a:lnTo>
                      <a:pt x="787" y="12869"/>
                    </a:lnTo>
                    <a:lnTo>
                      <a:pt x="852" y="12902"/>
                    </a:lnTo>
                    <a:lnTo>
                      <a:pt x="918" y="12933"/>
                    </a:lnTo>
                    <a:lnTo>
                      <a:pt x="987" y="12959"/>
                    </a:lnTo>
                    <a:lnTo>
                      <a:pt x="1056" y="12984"/>
                    </a:lnTo>
                    <a:lnTo>
                      <a:pt x="1128" y="13004"/>
                    </a:lnTo>
                    <a:lnTo>
                      <a:pt x="1201" y="13021"/>
                    </a:lnTo>
                    <a:lnTo>
                      <a:pt x="1275" y="13035"/>
                    </a:lnTo>
                    <a:lnTo>
                      <a:pt x="1350" y="13044"/>
                    </a:lnTo>
                    <a:lnTo>
                      <a:pt x="1426" y="13050"/>
                    </a:lnTo>
                    <a:lnTo>
                      <a:pt x="1504" y="13053"/>
                    </a:lnTo>
                    <a:lnTo>
                      <a:pt x="6539" y="13053"/>
                    </a:lnTo>
                    <a:lnTo>
                      <a:pt x="6539" y="13663"/>
                    </a:lnTo>
                    <a:lnTo>
                      <a:pt x="3399" y="14070"/>
                    </a:lnTo>
                    <a:lnTo>
                      <a:pt x="3378" y="14076"/>
                    </a:lnTo>
                    <a:lnTo>
                      <a:pt x="3358" y="14082"/>
                    </a:lnTo>
                    <a:lnTo>
                      <a:pt x="3338" y="14090"/>
                    </a:lnTo>
                    <a:lnTo>
                      <a:pt x="3319" y="14098"/>
                    </a:lnTo>
                    <a:lnTo>
                      <a:pt x="3299" y="14106"/>
                    </a:lnTo>
                    <a:lnTo>
                      <a:pt x="3280" y="14116"/>
                    </a:lnTo>
                    <a:lnTo>
                      <a:pt x="3262" y="14126"/>
                    </a:lnTo>
                    <a:lnTo>
                      <a:pt x="3245" y="14137"/>
                    </a:lnTo>
                    <a:lnTo>
                      <a:pt x="3228" y="14149"/>
                    </a:lnTo>
                    <a:lnTo>
                      <a:pt x="3211" y="14161"/>
                    </a:lnTo>
                    <a:lnTo>
                      <a:pt x="3196" y="14174"/>
                    </a:lnTo>
                    <a:lnTo>
                      <a:pt x="3180" y="14188"/>
                    </a:lnTo>
                    <a:lnTo>
                      <a:pt x="3166" y="14203"/>
                    </a:lnTo>
                    <a:lnTo>
                      <a:pt x="3151" y="14217"/>
                    </a:lnTo>
                    <a:lnTo>
                      <a:pt x="3138" y="14233"/>
                    </a:lnTo>
                    <a:lnTo>
                      <a:pt x="3124" y="14249"/>
                    </a:lnTo>
                    <a:lnTo>
                      <a:pt x="3112" y="14265"/>
                    </a:lnTo>
                    <a:lnTo>
                      <a:pt x="3100" y="14282"/>
                    </a:lnTo>
                    <a:lnTo>
                      <a:pt x="3089" y="14299"/>
                    </a:lnTo>
                    <a:lnTo>
                      <a:pt x="3079" y="14316"/>
                    </a:lnTo>
                    <a:lnTo>
                      <a:pt x="3070" y="14335"/>
                    </a:lnTo>
                    <a:lnTo>
                      <a:pt x="3061" y="14353"/>
                    </a:lnTo>
                    <a:lnTo>
                      <a:pt x="3053" y="14372"/>
                    </a:lnTo>
                    <a:lnTo>
                      <a:pt x="3046" y="14391"/>
                    </a:lnTo>
                    <a:lnTo>
                      <a:pt x="3039" y="14411"/>
                    </a:lnTo>
                    <a:lnTo>
                      <a:pt x="3034" y="14431"/>
                    </a:lnTo>
                    <a:lnTo>
                      <a:pt x="3029" y="14452"/>
                    </a:lnTo>
                    <a:lnTo>
                      <a:pt x="3025" y="14473"/>
                    </a:lnTo>
                    <a:lnTo>
                      <a:pt x="3022" y="14493"/>
                    </a:lnTo>
                    <a:lnTo>
                      <a:pt x="3020" y="14514"/>
                    </a:lnTo>
                    <a:lnTo>
                      <a:pt x="3018" y="14536"/>
                    </a:lnTo>
                    <a:lnTo>
                      <a:pt x="3018" y="14557"/>
                    </a:lnTo>
                    <a:lnTo>
                      <a:pt x="3019" y="14583"/>
                    </a:lnTo>
                    <a:lnTo>
                      <a:pt x="3020" y="14608"/>
                    </a:lnTo>
                    <a:lnTo>
                      <a:pt x="3024" y="14633"/>
                    </a:lnTo>
                    <a:lnTo>
                      <a:pt x="3028" y="14658"/>
                    </a:lnTo>
                    <a:lnTo>
                      <a:pt x="3034" y="14682"/>
                    </a:lnTo>
                    <a:lnTo>
                      <a:pt x="3040" y="14707"/>
                    </a:lnTo>
                    <a:lnTo>
                      <a:pt x="3048" y="14730"/>
                    </a:lnTo>
                    <a:lnTo>
                      <a:pt x="3057" y="14753"/>
                    </a:lnTo>
                    <a:lnTo>
                      <a:pt x="3067" y="14775"/>
                    </a:lnTo>
                    <a:lnTo>
                      <a:pt x="3078" y="14797"/>
                    </a:lnTo>
                    <a:lnTo>
                      <a:pt x="3090" y="14818"/>
                    </a:lnTo>
                    <a:lnTo>
                      <a:pt x="3103" y="14838"/>
                    </a:lnTo>
                    <a:lnTo>
                      <a:pt x="3117" y="14857"/>
                    </a:lnTo>
                    <a:lnTo>
                      <a:pt x="3132" y="14876"/>
                    </a:lnTo>
                    <a:lnTo>
                      <a:pt x="3149" y="14894"/>
                    </a:lnTo>
                    <a:lnTo>
                      <a:pt x="3165" y="14912"/>
                    </a:lnTo>
                    <a:lnTo>
                      <a:pt x="3183" y="14928"/>
                    </a:lnTo>
                    <a:lnTo>
                      <a:pt x="3201" y="14945"/>
                    </a:lnTo>
                    <a:lnTo>
                      <a:pt x="3220" y="14960"/>
                    </a:lnTo>
                    <a:lnTo>
                      <a:pt x="3239" y="14974"/>
                    </a:lnTo>
                    <a:lnTo>
                      <a:pt x="3260" y="14987"/>
                    </a:lnTo>
                    <a:lnTo>
                      <a:pt x="3280" y="14999"/>
                    </a:lnTo>
                    <a:lnTo>
                      <a:pt x="3302" y="15010"/>
                    </a:lnTo>
                    <a:lnTo>
                      <a:pt x="3325" y="15020"/>
                    </a:lnTo>
                    <a:lnTo>
                      <a:pt x="3348" y="15029"/>
                    </a:lnTo>
                    <a:lnTo>
                      <a:pt x="3371" y="15037"/>
                    </a:lnTo>
                    <a:lnTo>
                      <a:pt x="3395" y="15043"/>
                    </a:lnTo>
                    <a:lnTo>
                      <a:pt x="3419" y="15049"/>
                    </a:lnTo>
                    <a:lnTo>
                      <a:pt x="3444" y="15053"/>
                    </a:lnTo>
                    <a:lnTo>
                      <a:pt x="3469" y="15056"/>
                    </a:lnTo>
                    <a:lnTo>
                      <a:pt x="3495" y="15058"/>
                    </a:lnTo>
                    <a:lnTo>
                      <a:pt x="3521" y="15059"/>
                    </a:lnTo>
                    <a:lnTo>
                      <a:pt x="12574" y="15059"/>
                    </a:lnTo>
                    <a:lnTo>
                      <a:pt x="12600" y="15058"/>
                    </a:lnTo>
                    <a:lnTo>
                      <a:pt x="12626" y="15056"/>
                    </a:lnTo>
                    <a:lnTo>
                      <a:pt x="12651" y="15053"/>
                    </a:lnTo>
                    <a:lnTo>
                      <a:pt x="12676" y="15049"/>
                    </a:lnTo>
                    <a:lnTo>
                      <a:pt x="12700" y="15043"/>
                    </a:lnTo>
                    <a:lnTo>
                      <a:pt x="12724" y="15037"/>
                    </a:lnTo>
                    <a:lnTo>
                      <a:pt x="12747" y="15029"/>
                    </a:lnTo>
                    <a:lnTo>
                      <a:pt x="12770" y="15020"/>
                    </a:lnTo>
                    <a:lnTo>
                      <a:pt x="12793" y="15010"/>
                    </a:lnTo>
                    <a:lnTo>
                      <a:pt x="12814" y="14999"/>
                    </a:lnTo>
                    <a:lnTo>
                      <a:pt x="12835" y="14987"/>
                    </a:lnTo>
                    <a:lnTo>
                      <a:pt x="12856" y="14974"/>
                    </a:lnTo>
                    <a:lnTo>
                      <a:pt x="12875" y="14960"/>
                    </a:lnTo>
                    <a:lnTo>
                      <a:pt x="12894" y="14945"/>
                    </a:lnTo>
                    <a:lnTo>
                      <a:pt x="12912" y="14928"/>
                    </a:lnTo>
                    <a:lnTo>
                      <a:pt x="12930" y="14912"/>
                    </a:lnTo>
                    <a:lnTo>
                      <a:pt x="12946" y="14894"/>
                    </a:lnTo>
                    <a:lnTo>
                      <a:pt x="12963" y="14876"/>
                    </a:lnTo>
                    <a:lnTo>
                      <a:pt x="12978" y="14857"/>
                    </a:lnTo>
                    <a:lnTo>
                      <a:pt x="12992" y="14838"/>
                    </a:lnTo>
                    <a:lnTo>
                      <a:pt x="13005" y="14818"/>
                    </a:lnTo>
                    <a:lnTo>
                      <a:pt x="13017" y="14797"/>
                    </a:lnTo>
                    <a:lnTo>
                      <a:pt x="13028" y="14775"/>
                    </a:lnTo>
                    <a:lnTo>
                      <a:pt x="13038" y="14753"/>
                    </a:lnTo>
                    <a:lnTo>
                      <a:pt x="13047" y="14730"/>
                    </a:lnTo>
                    <a:lnTo>
                      <a:pt x="13055" y="14707"/>
                    </a:lnTo>
                    <a:lnTo>
                      <a:pt x="13061" y="14682"/>
                    </a:lnTo>
                    <a:lnTo>
                      <a:pt x="13067" y="14658"/>
                    </a:lnTo>
                    <a:lnTo>
                      <a:pt x="13071" y="14633"/>
                    </a:lnTo>
                    <a:lnTo>
                      <a:pt x="13074" y="14608"/>
                    </a:lnTo>
                    <a:lnTo>
                      <a:pt x="13076" y="14583"/>
                    </a:lnTo>
                    <a:lnTo>
                      <a:pt x="13077" y="14557"/>
                    </a:lnTo>
                    <a:lnTo>
                      <a:pt x="13077" y="14536"/>
                    </a:lnTo>
                    <a:lnTo>
                      <a:pt x="13075" y="14514"/>
                    </a:lnTo>
                    <a:lnTo>
                      <a:pt x="13073" y="14493"/>
                    </a:lnTo>
                    <a:lnTo>
                      <a:pt x="13070" y="14473"/>
                    </a:lnTo>
                    <a:lnTo>
                      <a:pt x="13066" y="14452"/>
                    </a:lnTo>
                    <a:lnTo>
                      <a:pt x="13061" y="14431"/>
                    </a:lnTo>
                    <a:lnTo>
                      <a:pt x="13056" y="14411"/>
                    </a:lnTo>
                    <a:lnTo>
                      <a:pt x="13049" y="14391"/>
                    </a:lnTo>
                    <a:lnTo>
                      <a:pt x="13042" y="14372"/>
                    </a:lnTo>
                    <a:lnTo>
                      <a:pt x="13034" y="14353"/>
                    </a:lnTo>
                    <a:lnTo>
                      <a:pt x="13025" y="14335"/>
                    </a:lnTo>
                    <a:lnTo>
                      <a:pt x="13016" y="14316"/>
                    </a:lnTo>
                    <a:lnTo>
                      <a:pt x="13006" y="14299"/>
                    </a:lnTo>
                    <a:lnTo>
                      <a:pt x="12995" y="14282"/>
                    </a:lnTo>
                    <a:lnTo>
                      <a:pt x="12983" y="14265"/>
                    </a:lnTo>
                    <a:lnTo>
                      <a:pt x="12971" y="14249"/>
                    </a:lnTo>
                    <a:lnTo>
                      <a:pt x="12957" y="14233"/>
                    </a:lnTo>
                    <a:lnTo>
                      <a:pt x="12944" y="14217"/>
                    </a:lnTo>
                    <a:lnTo>
                      <a:pt x="12930" y="14203"/>
                    </a:lnTo>
                    <a:lnTo>
                      <a:pt x="12915" y="14188"/>
                    </a:lnTo>
                    <a:lnTo>
                      <a:pt x="12900" y="14174"/>
                    </a:lnTo>
                    <a:lnTo>
                      <a:pt x="12884" y="14161"/>
                    </a:lnTo>
                    <a:lnTo>
                      <a:pt x="12867" y="14149"/>
                    </a:lnTo>
                    <a:lnTo>
                      <a:pt x="12850" y="14137"/>
                    </a:lnTo>
                    <a:lnTo>
                      <a:pt x="12833" y="14126"/>
                    </a:lnTo>
                    <a:lnTo>
                      <a:pt x="12815" y="14116"/>
                    </a:lnTo>
                    <a:lnTo>
                      <a:pt x="12796" y="14106"/>
                    </a:lnTo>
                    <a:lnTo>
                      <a:pt x="12776" y="14098"/>
                    </a:lnTo>
                    <a:lnTo>
                      <a:pt x="12757" y="14090"/>
                    </a:lnTo>
                    <a:lnTo>
                      <a:pt x="12737" y="14082"/>
                    </a:lnTo>
                    <a:lnTo>
                      <a:pt x="12717" y="14076"/>
                    </a:lnTo>
                    <a:lnTo>
                      <a:pt x="12696" y="14070"/>
                    </a:lnTo>
                    <a:lnTo>
                      <a:pt x="9556" y="13663"/>
                    </a:lnTo>
                    <a:lnTo>
                      <a:pt x="9556" y="13053"/>
                    </a:lnTo>
                    <a:lnTo>
                      <a:pt x="14591" y="13053"/>
                    </a:lnTo>
                    <a:lnTo>
                      <a:pt x="14669" y="13050"/>
                    </a:lnTo>
                    <a:lnTo>
                      <a:pt x="14745" y="13044"/>
                    </a:lnTo>
                    <a:lnTo>
                      <a:pt x="14820" y="13035"/>
                    </a:lnTo>
                    <a:lnTo>
                      <a:pt x="14894" y="13021"/>
                    </a:lnTo>
                    <a:lnTo>
                      <a:pt x="14967" y="13004"/>
                    </a:lnTo>
                    <a:lnTo>
                      <a:pt x="15039" y="12984"/>
                    </a:lnTo>
                    <a:lnTo>
                      <a:pt x="15108" y="12959"/>
                    </a:lnTo>
                    <a:lnTo>
                      <a:pt x="15177" y="12933"/>
                    </a:lnTo>
                    <a:lnTo>
                      <a:pt x="15243" y="12902"/>
                    </a:lnTo>
                    <a:lnTo>
                      <a:pt x="15308" y="12869"/>
                    </a:lnTo>
                    <a:lnTo>
                      <a:pt x="15371" y="12833"/>
                    </a:lnTo>
                    <a:lnTo>
                      <a:pt x="15432" y="12794"/>
                    </a:lnTo>
                    <a:lnTo>
                      <a:pt x="15491" y="12752"/>
                    </a:lnTo>
                    <a:lnTo>
                      <a:pt x="15548" y="12707"/>
                    </a:lnTo>
                    <a:lnTo>
                      <a:pt x="15602" y="12660"/>
                    </a:lnTo>
                    <a:lnTo>
                      <a:pt x="15654" y="12610"/>
                    </a:lnTo>
                    <a:lnTo>
                      <a:pt x="15705" y="12558"/>
                    </a:lnTo>
                    <a:lnTo>
                      <a:pt x="15752" y="12504"/>
                    </a:lnTo>
                    <a:lnTo>
                      <a:pt x="15796" y="12446"/>
                    </a:lnTo>
                    <a:lnTo>
                      <a:pt x="15838" y="12387"/>
                    </a:lnTo>
                    <a:lnTo>
                      <a:pt x="15878" y="12326"/>
                    </a:lnTo>
                    <a:lnTo>
                      <a:pt x="15914" y="12264"/>
                    </a:lnTo>
                    <a:lnTo>
                      <a:pt x="15947" y="12198"/>
                    </a:lnTo>
                    <a:lnTo>
                      <a:pt x="15977" y="12132"/>
                    </a:lnTo>
                    <a:lnTo>
                      <a:pt x="16003" y="12064"/>
                    </a:lnTo>
                    <a:lnTo>
                      <a:pt x="16028" y="11994"/>
                    </a:lnTo>
                    <a:lnTo>
                      <a:pt x="16048" y="11922"/>
                    </a:lnTo>
                    <a:lnTo>
                      <a:pt x="16065" y="11850"/>
                    </a:lnTo>
                    <a:lnTo>
                      <a:pt x="16078" y="11776"/>
                    </a:lnTo>
                    <a:lnTo>
                      <a:pt x="16087" y="11700"/>
                    </a:lnTo>
                    <a:lnTo>
                      <a:pt x="16093" y="11624"/>
                    </a:lnTo>
                    <a:lnTo>
                      <a:pt x="16095" y="11547"/>
                    </a:lnTo>
                    <a:lnTo>
                      <a:pt x="16095" y="1506"/>
                    </a:lnTo>
                    <a:lnTo>
                      <a:pt x="16093" y="1429"/>
                    </a:lnTo>
                    <a:lnTo>
                      <a:pt x="16087" y="1352"/>
                    </a:lnTo>
                    <a:lnTo>
                      <a:pt x="16078" y="1277"/>
                    </a:lnTo>
                    <a:lnTo>
                      <a:pt x="16064" y="1203"/>
                    </a:lnTo>
                    <a:lnTo>
                      <a:pt x="16048" y="1130"/>
                    </a:lnTo>
                    <a:lnTo>
                      <a:pt x="16028" y="1058"/>
                    </a:lnTo>
                    <a:lnTo>
                      <a:pt x="16003" y="988"/>
                    </a:lnTo>
                    <a:lnTo>
                      <a:pt x="15976" y="920"/>
                    </a:lnTo>
                    <a:lnTo>
                      <a:pt x="15946" y="853"/>
                    </a:lnTo>
                    <a:lnTo>
                      <a:pt x="15913" y="788"/>
                    </a:lnTo>
                    <a:lnTo>
                      <a:pt x="15877" y="725"/>
                    </a:lnTo>
                    <a:lnTo>
                      <a:pt x="15837" y="664"/>
                    </a:lnTo>
                    <a:lnTo>
                      <a:pt x="15795" y="605"/>
                    </a:lnTo>
                    <a:lnTo>
                      <a:pt x="15750" y="548"/>
                    </a:lnTo>
                    <a:lnTo>
                      <a:pt x="15703" y="493"/>
                    </a:lnTo>
                    <a:lnTo>
                      <a:pt x="15652" y="441"/>
                    </a:lnTo>
                    <a:lnTo>
                      <a:pt x="15600" y="392"/>
                    </a:lnTo>
                    <a:lnTo>
                      <a:pt x="15546" y="344"/>
                    </a:lnTo>
                    <a:lnTo>
                      <a:pt x="15488" y="299"/>
                    </a:lnTo>
                    <a:lnTo>
                      <a:pt x="15429" y="257"/>
                    </a:lnTo>
                    <a:lnTo>
                      <a:pt x="15369" y="218"/>
                    </a:lnTo>
                    <a:lnTo>
                      <a:pt x="15305" y="182"/>
                    </a:lnTo>
                    <a:lnTo>
                      <a:pt x="15240" y="149"/>
                    </a:lnTo>
                    <a:lnTo>
                      <a:pt x="15174" y="118"/>
                    </a:lnTo>
                    <a:lnTo>
                      <a:pt x="15105" y="91"/>
                    </a:lnTo>
                    <a:lnTo>
                      <a:pt x="15035" y="67"/>
                    </a:lnTo>
                    <a:lnTo>
                      <a:pt x="14963" y="47"/>
                    </a:lnTo>
                    <a:lnTo>
                      <a:pt x="14890" y="30"/>
                    </a:lnTo>
                    <a:lnTo>
                      <a:pt x="14815" y="17"/>
                    </a:lnTo>
                    <a:lnTo>
                      <a:pt x="14740" y="8"/>
                    </a:lnTo>
                    <a:lnTo>
                      <a:pt x="14664" y="2"/>
                    </a:lnTo>
                    <a:lnTo>
                      <a:pt x="145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</p:grpSp>
        <p:sp>
          <p:nvSpPr>
            <p:cNvPr id="14" name="Freeform 213">
              <a:extLst>
                <a:ext uri="{FF2B5EF4-FFF2-40B4-BE49-F238E27FC236}">
                  <a16:creationId xmlns:a16="http://schemas.microsoft.com/office/drawing/2014/main" id="{B0F5AA19-7D79-D878-B26B-41A87869E1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2004" y="3520806"/>
              <a:ext cx="542064" cy="542064"/>
            </a:xfrm>
            <a:custGeom>
              <a:avLst/>
              <a:gdLst>
                <a:gd name="T0" fmla="*/ 8330 w 16095"/>
                <a:gd name="T1" fmla="*/ 13155 h 16095"/>
                <a:gd name="T2" fmla="*/ 8153 w 16095"/>
                <a:gd name="T3" fmla="*/ 13120 h 16095"/>
                <a:gd name="T4" fmla="*/ 5125 w 16095"/>
                <a:gd name="T5" fmla="*/ 12104 h 16095"/>
                <a:gd name="T6" fmla="*/ 5125 w 16095"/>
                <a:gd name="T7" fmla="*/ 12104 h 16095"/>
                <a:gd name="T8" fmla="*/ 4694 w 16095"/>
                <a:gd name="T9" fmla="*/ 11707 h 16095"/>
                <a:gd name="T10" fmla="*/ 1577 w 16095"/>
                <a:gd name="T11" fmla="*/ 10451 h 16095"/>
                <a:gd name="T12" fmla="*/ 15800 w 16095"/>
                <a:gd name="T13" fmla="*/ 45 h 16095"/>
                <a:gd name="T14" fmla="*/ 15716 w 16095"/>
                <a:gd name="T15" fmla="*/ 15 h 16095"/>
                <a:gd name="T16" fmla="*/ 15627 w 16095"/>
                <a:gd name="T17" fmla="*/ 1 h 16095"/>
                <a:gd name="T18" fmla="*/ 15537 w 16095"/>
                <a:gd name="T19" fmla="*/ 3 h 16095"/>
                <a:gd name="T20" fmla="*/ 15448 w 16095"/>
                <a:gd name="T21" fmla="*/ 21 h 16095"/>
                <a:gd name="T22" fmla="*/ 15362 w 16095"/>
                <a:gd name="T23" fmla="*/ 55 h 16095"/>
                <a:gd name="T24" fmla="*/ 210 w 16095"/>
                <a:gd name="T25" fmla="*/ 10154 h 16095"/>
                <a:gd name="T26" fmla="*/ 145 w 16095"/>
                <a:gd name="T27" fmla="*/ 10209 h 16095"/>
                <a:gd name="T28" fmla="*/ 91 w 16095"/>
                <a:gd name="T29" fmla="*/ 10275 h 16095"/>
                <a:gd name="T30" fmla="*/ 48 w 16095"/>
                <a:gd name="T31" fmla="*/ 10348 h 16095"/>
                <a:gd name="T32" fmla="*/ 18 w 16095"/>
                <a:gd name="T33" fmla="*/ 10428 h 16095"/>
                <a:gd name="T34" fmla="*/ 3 w 16095"/>
                <a:gd name="T35" fmla="*/ 10511 h 16095"/>
                <a:gd name="T36" fmla="*/ 1 w 16095"/>
                <a:gd name="T37" fmla="*/ 10597 h 16095"/>
                <a:gd name="T38" fmla="*/ 15 w 16095"/>
                <a:gd name="T39" fmla="*/ 10682 h 16095"/>
                <a:gd name="T40" fmla="*/ 42 w 16095"/>
                <a:gd name="T41" fmla="*/ 10764 h 16095"/>
                <a:gd name="T42" fmla="*/ 82 w 16095"/>
                <a:gd name="T43" fmla="*/ 10838 h 16095"/>
                <a:gd name="T44" fmla="*/ 134 w 16095"/>
                <a:gd name="T45" fmla="*/ 10904 h 16095"/>
                <a:gd name="T46" fmla="*/ 197 w 16095"/>
                <a:gd name="T47" fmla="*/ 10961 h 16095"/>
                <a:gd name="T48" fmla="*/ 269 w 16095"/>
                <a:gd name="T49" fmla="*/ 11007 h 16095"/>
                <a:gd name="T50" fmla="*/ 6102 w 16095"/>
                <a:gd name="T51" fmla="*/ 15842 h 16095"/>
                <a:gd name="T52" fmla="*/ 6148 w 16095"/>
                <a:gd name="T53" fmla="*/ 15910 h 16095"/>
                <a:gd name="T54" fmla="*/ 6206 w 16095"/>
                <a:gd name="T55" fmla="*/ 15968 h 16095"/>
                <a:gd name="T56" fmla="*/ 6270 w 16095"/>
                <a:gd name="T57" fmla="*/ 16018 h 16095"/>
                <a:gd name="T58" fmla="*/ 6341 w 16095"/>
                <a:gd name="T59" fmla="*/ 16055 h 16095"/>
                <a:gd name="T60" fmla="*/ 6419 w 16095"/>
                <a:gd name="T61" fmla="*/ 16081 h 16095"/>
                <a:gd name="T62" fmla="*/ 6499 w 16095"/>
                <a:gd name="T63" fmla="*/ 16093 h 16095"/>
                <a:gd name="T64" fmla="*/ 6572 w 16095"/>
                <a:gd name="T65" fmla="*/ 16094 h 16095"/>
                <a:gd name="T66" fmla="*/ 6652 w 16095"/>
                <a:gd name="T67" fmla="*/ 16082 h 16095"/>
                <a:gd name="T68" fmla="*/ 6729 w 16095"/>
                <a:gd name="T69" fmla="*/ 16058 h 16095"/>
                <a:gd name="T70" fmla="*/ 6800 w 16095"/>
                <a:gd name="T71" fmla="*/ 16022 h 16095"/>
                <a:gd name="T72" fmla="*/ 6866 w 16095"/>
                <a:gd name="T73" fmla="*/ 15974 h 16095"/>
                <a:gd name="T74" fmla="*/ 6922 w 16095"/>
                <a:gd name="T75" fmla="*/ 15917 h 16095"/>
                <a:gd name="T76" fmla="*/ 6970 w 16095"/>
                <a:gd name="T77" fmla="*/ 15851 h 16095"/>
                <a:gd name="T78" fmla="*/ 12958 w 16095"/>
                <a:gd name="T79" fmla="*/ 16081 h 16095"/>
                <a:gd name="T80" fmla="*/ 13077 w 16095"/>
                <a:gd name="T81" fmla="*/ 16095 h 16095"/>
                <a:gd name="T82" fmla="*/ 13157 w 16095"/>
                <a:gd name="T83" fmla="*/ 16089 h 16095"/>
                <a:gd name="T84" fmla="*/ 13234 w 16095"/>
                <a:gd name="T85" fmla="*/ 16070 h 16095"/>
                <a:gd name="T86" fmla="*/ 13309 w 16095"/>
                <a:gd name="T87" fmla="*/ 16038 h 16095"/>
                <a:gd name="T88" fmla="*/ 13415 w 16095"/>
                <a:gd name="T89" fmla="*/ 15964 h 16095"/>
                <a:gd name="T90" fmla="*/ 13504 w 16095"/>
                <a:gd name="T91" fmla="*/ 15858 h 16095"/>
                <a:gd name="T92" fmla="*/ 13561 w 16095"/>
                <a:gd name="T93" fmla="*/ 15730 h 16095"/>
                <a:gd name="T94" fmla="*/ 16093 w 16095"/>
                <a:gd name="T95" fmla="*/ 548 h 16095"/>
                <a:gd name="T96" fmla="*/ 16093 w 16095"/>
                <a:gd name="T97" fmla="*/ 457 h 16095"/>
                <a:gd name="T98" fmla="*/ 16076 w 16095"/>
                <a:gd name="T99" fmla="*/ 367 h 16095"/>
                <a:gd name="T100" fmla="*/ 16045 w 16095"/>
                <a:gd name="T101" fmla="*/ 284 h 16095"/>
                <a:gd name="T102" fmla="*/ 15997 w 16095"/>
                <a:gd name="T103" fmla="*/ 206 h 16095"/>
                <a:gd name="T104" fmla="*/ 15938 w 16095"/>
                <a:gd name="T105" fmla="*/ 138 h 16095"/>
                <a:gd name="T106" fmla="*/ 15865 w 16095"/>
                <a:gd name="T107" fmla="*/ 8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95" h="16095">
                  <a:moveTo>
                    <a:pt x="12684" y="14892"/>
                  </a:moveTo>
                  <a:lnTo>
                    <a:pt x="8388" y="13174"/>
                  </a:lnTo>
                  <a:lnTo>
                    <a:pt x="8368" y="13167"/>
                  </a:lnTo>
                  <a:lnTo>
                    <a:pt x="8349" y="13161"/>
                  </a:lnTo>
                  <a:lnTo>
                    <a:pt x="8330" y="13155"/>
                  </a:lnTo>
                  <a:lnTo>
                    <a:pt x="8310" y="13149"/>
                  </a:lnTo>
                  <a:lnTo>
                    <a:pt x="8271" y="13140"/>
                  </a:lnTo>
                  <a:lnTo>
                    <a:pt x="8232" y="13132"/>
                  </a:lnTo>
                  <a:lnTo>
                    <a:pt x="8192" y="13125"/>
                  </a:lnTo>
                  <a:lnTo>
                    <a:pt x="8153" y="13120"/>
                  </a:lnTo>
                  <a:lnTo>
                    <a:pt x="8114" y="13117"/>
                  </a:lnTo>
                  <a:lnTo>
                    <a:pt x="8074" y="13114"/>
                  </a:lnTo>
                  <a:lnTo>
                    <a:pt x="14689" y="2860"/>
                  </a:lnTo>
                  <a:lnTo>
                    <a:pt x="12684" y="14892"/>
                  </a:lnTo>
                  <a:close/>
                  <a:moveTo>
                    <a:pt x="5125" y="12104"/>
                  </a:moveTo>
                  <a:lnTo>
                    <a:pt x="5123" y="12102"/>
                  </a:lnTo>
                  <a:lnTo>
                    <a:pt x="5121" y="12099"/>
                  </a:lnTo>
                  <a:lnTo>
                    <a:pt x="14648" y="1902"/>
                  </a:lnTo>
                  <a:lnTo>
                    <a:pt x="6527" y="14558"/>
                  </a:lnTo>
                  <a:lnTo>
                    <a:pt x="5125" y="12104"/>
                  </a:lnTo>
                  <a:close/>
                  <a:moveTo>
                    <a:pt x="1577" y="10451"/>
                  </a:moveTo>
                  <a:lnTo>
                    <a:pt x="13234" y="2679"/>
                  </a:lnTo>
                  <a:lnTo>
                    <a:pt x="4759" y="11751"/>
                  </a:lnTo>
                  <a:lnTo>
                    <a:pt x="4726" y="11729"/>
                  </a:lnTo>
                  <a:lnTo>
                    <a:pt x="4694" y="11707"/>
                  </a:lnTo>
                  <a:lnTo>
                    <a:pt x="4678" y="11697"/>
                  </a:lnTo>
                  <a:lnTo>
                    <a:pt x="4661" y="11687"/>
                  </a:lnTo>
                  <a:lnTo>
                    <a:pt x="4643" y="11677"/>
                  </a:lnTo>
                  <a:lnTo>
                    <a:pt x="4625" y="11669"/>
                  </a:lnTo>
                  <a:lnTo>
                    <a:pt x="1577" y="10451"/>
                  </a:lnTo>
                  <a:close/>
                  <a:moveTo>
                    <a:pt x="15865" y="80"/>
                  </a:moveTo>
                  <a:lnTo>
                    <a:pt x="15850" y="70"/>
                  </a:lnTo>
                  <a:lnTo>
                    <a:pt x="15833" y="61"/>
                  </a:lnTo>
                  <a:lnTo>
                    <a:pt x="15817" y="53"/>
                  </a:lnTo>
                  <a:lnTo>
                    <a:pt x="15800" y="45"/>
                  </a:lnTo>
                  <a:lnTo>
                    <a:pt x="15784" y="38"/>
                  </a:lnTo>
                  <a:lnTo>
                    <a:pt x="15767" y="31"/>
                  </a:lnTo>
                  <a:lnTo>
                    <a:pt x="15750" y="25"/>
                  </a:lnTo>
                  <a:lnTo>
                    <a:pt x="15733" y="20"/>
                  </a:lnTo>
                  <a:lnTo>
                    <a:pt x="15716" y="15"/>
                  </a:lnTo>
                  <a:lnTo>
                    <a:pt x="15698" y="11"/>
                  </a:lnTo>
                  <a:lnTo>
                    <a:pt x="15681" y="8"/>
                  </a:lnTo>
                  <a:lnTo>
                    <a:pt x="15662" y="5"/>
                  </a:lnTo>
                  <a:lnTo>
                    <a:pt x="15645" y="3"/>
                  </a:lnTo>
                  <a:lnTo>
                    <a:pt x="15627" y="1"/>
                  </a:lnTo>
                  <a:lnTo>
                    <a:pt x="15609" y="0"/>
                  </a:lnTo>
                  <a:lnTo>
                    <a:pt x="15592" y="0"/>
                  </a:lnTo>
                  <a:lnTo>
                    <a:pt x="15574" y="0"/>
                  </a:lnTo>
                  <a:lnTo>
                    <a:pt x="15556" y="1"/>
                  </a:lnTo>
                  <a:lnTo>
                    <a:pt x="15537" y="3"/>
                  </a:lnTo>
                  <a:lnTo>
                    <a:pt x="15520" y="5"/>
                  </a:lnTo>
                  <a:lnTo>
                    <a:pt x="15501" y="8"/>
                  </a:lnTo>
                  <a:lnTo>
                    <a:pt x="15483" y="12"/>
                  </a:lnTo>
                  <a:lnTo>
                    <a:pt x="15465" y="16"/>
                  </a:lnTo>
                  <a:lnTo>
                    <a:pt x="15448" y="21"/>
                  </a:lnTo>
                  <a:lnTo>
                    <a:pt x="15430" y="26"/>
                  </a:lnTo>
                  <a:lnTo>
                    <a:pt x="15413" y="32"/>
                  </a:lnTo>
                  <a:lnTo>
                    <a:pt x="15396" y="39"/>
                  </a:lnTo>
                  <a:lnTo>
                    <a:pt x="15379" y="47"/>
                  </a:lnTo>
                  <a:lnTo>
                    <a:pt x="15362" y="55"/>
                  </a:lnTo>
                  <a:lnTo>
                    <a:pt x="15346" y="64"/>
                  </a:lnTo>
                  <a:lnTo>
                    <a:pt x="15329" y="74"/>
                  </a:lnTo>
                  <a:lnTo>
                    <a:pt x="15313" y="84"/>
                  </a:lnTo>
                  <a:lnTo>
                    <a:pt x="224" y="10144"/>
                  </a:lnTo>
                  <a:lnTo>
                    <a:pt x="210" y="10154"/>
                  </a:lnTo>
                  <a:lnTo>
                    <a:pt x="196" y="10164"/>
                  </a:lnTo>
                  <a:lnTo>
                    <a:pt x="182" y="10175"/>
                  </a:lnTo>
                  <a:lnTo>
                    <a:pt x="169" y="10186"/>
                  </a:lnTo>
                  <a:lnTo>
                    <a:pt x="157" y="10197"/>
                  </a:lnTo>
                  <a:lnTo>
                    <a:pt x="145" y="10209"/>
                  </a:lnTo>
                  <a:lnTo>
                    <a:pt x="133" y="10222"/>
                  </a:lnTo>
                  <a:lnTo>
                    <a:pt x="122" y="10234"/>
                  </a:lnTo>
                  <a:lnTo>
                    <a:pt x="111" y="10247"/>
                  </a:lnTo>
                  <a:lnTo>
                    <a:pt x="100" y="10262"/>
                  </a:lnTo>
                  <a:lnTo>
                    <a:pt x="91" y="10275"/>
                  </a:lnTo>
                  <a:lnTo>
                    <a:pt x="80" y="10289"/>
                  </a:lnTo>
                  <a:lnTo>
                    <a:pt x="71" y="10304"/>
                  </a:lnTo>
                  <a:lnTo>
                    <a:pt x="63" y="10318"/>
                  </a:lnTo>
                  <a:lnTo>
                    <a:pt x="55" y="10333"/>
                  </a:lnTo>
                  <a:lnTo>
                    <a:pt x="48" y="10348"/>
                  </a:lnTo>
                  <a:lnTo>
                    <a:pt x="41" y="10363"/>
                  </a:lnTo>
                  <a:lnTo>
                    <a:pt x="34" y="10379"/>
                  </a:lnTo>
                  <a:lnTo>
                    <a:pt x="29" y="10395"/>
                  </a:lnTo>
                  <a:lnTo>
                    <a:pt x="23" y="10411"/>
                  </a:lnTo>
                  <a:lnTo>
                    <a:pt x="18" y="10428"/>
                  </a:lnTo>
                  <a:lnTo>
                    <a:pt x="14" y="10444"/>
                  </a:lnTo>
                  <a:lnTo>
                    <a:pt x="10" y="10460"/>
                  </a:lnTo>
                  <a:lnTo>
                    <a:pt x="7" y="10477"/>
                  </a:lnTo>
                  <a:lnTo>
                    <a:pt x="5" y="10494"/>
                  </a:lnTo>
                  <a:lnTo>
                    <a:pt x="3" y="10511"/>
                  </a:lnTo>
                  <a:lnTo>
                    <a:pt x="1" y="10528"/>
                  </a:lnTo>
                  <a:lnTo>
                    <a:pt x="0" y="10545"/>
                  </a:lnTo>
                  <a:lnTo>
                    <a:pt x="0" y="10562"/>
                  </a:lnTo>
                  <a:lnTo>
                    <a:pt x="0" y="10579"/>
                  </a:lnTo>
                  <a:lnTo>
                    <a:pt x="1" y="10597"/>
                  </a:lnTo>
                  <a:lnTo>
                    <a:pt x="3" y="10614"/>
                  </a:lnTo>
                  <a:lnTo>
                    <a:pt x="5" y="10632"/>
                  </a:lnTo>
                  <a:lnTo>
                    <a:pt x="8" y="10649"/>
                  </a:lnTo>
                  <a:lnTo>
                    <a:pt x="11" y="10666"/>
                  </a:lnTo>
                  <a:lnTo>
                    <a:pt x="15" y="10682"/>
                  </a:lnTo>
                  <a:lnTo>
                    <a:pt x="19" y="10699"/>
                  </a:lnTo>
                  <a:lnTo>
                    <a:pt x="24" y="10715"/>
                  </a:lnTo>
                  <a:lnTo>
                    <a:pt x="29" y="10731"/>
                  </a:lnTo>
                  <a:lnTo>
                    <a:pt x="35" y="10747"/>
                  </a:lnTo>
                  <a:lnTo>
                    <a:pt x="42" y="10764"/>
                  </a:lnTo>
                  <a:lnTo>
                    <a:pt x="49" y="10779"/>
                  </a:lnTo>
                  <a:lnTo>
                    <a:pt x="56" y="10794"/>
                  </a:lnTo>
                  <a:lnTo>
                    <a:pt x="64" y="10809"/>
                  </a:lnTo>
                  <a:lnTo>
                    <a:pt x="73" y="10824"/>
                  </a:lnTo>
                  <a:lnTo>
                    <a:pt x="82" y="10838"/>
                  </a:lnTo>
                  <a:lnTo>
                    <a:pt x="92" y="10852"/>
                  </a:lnTo>
                  <a:lnTo>
                    <a:pt x="102" y="10865"/>
                  </a:lnTo>
                  <a:lnTo>
                    <a:pt x="112" y="10878"/>
                  </a:lnTo>
                  <a:lnTo>
                    <a:pt x="123" y="10891"/>
                  </a:lnTo>
                  <a:lnTo>
                    <a:pt x="134" y="10904"/>
                  </a:lnTo>
                  <a:lnTo>
                    <a:pt x="146" y="10916"/>
                  </a:lnTo>
                  <a:lnTo>
                    <a:pt x="158" y="10929"/>
                  </a:lnTo>
                  <a:lnTo>
                    <a:pt x="171" y="10940"/>
                  </a:lnTo>
                  <a:lnTo>
                    <a:pt x="183" y="10951"/>
                  </a:lnTo>
                  <a:lnTo>
                    <a:pt x="197" y="10961"/>
                  </a:lnTo>
                  <a:lnTo>
                    <a:pt x="210" y="10972"/>
                  </a:lnTo>
                  <a:lnTo>
                    <a:pt x="224" y="10981"/>
                  </a:lnTo>
                  <a:lnTo>
                    <a:pt x="239" y="10990"/>
                  </a:lnTo>
                  <a:lnTo>
                    <a:pt x="253" y="10999"/>
                  </a:lnTo>
                  <a:lnTo>
                    <a:pt x="269" y="11007"/>
                  </a:lnTo>
                  <a:lnTo>
                    <a:pt x="285" y="11015"/>
                  </a:lnTo>
                  <a:lnTo>
                    <a:pt x="300" y="11022"/>
                  </a:lnTo>
                  <a:lnTo>
                    <a:pt x="316" y="11029"/>
                  </a:lnTo>
                  <a:lnTo>
                    <a:pt x="4251" y="12603"/>
                  </a:lnTo>
                  <a:lnTo>
                    <a:pt x="6102" y="15842"/>
                  </a:lnTo>
                  <a:lnTo>
                    <a:pt x="6110" y="15856"/>
                  </a:lnTo>
                  <a:lnTo>
                    <a:pt x="6119" y="15870"/>
                  </a:lnTo>
                  <a:lnTo>
                    <a:pt x="6128" y="15884"/>
                  </a:lnTo>
                  <a:lnTo>
                    <a:pt x="6138" y="15897"/>
                  </a:lnTo>
                  <a:lnTo>
                    <a:pt x="6148" y="15910"/>
                  </a:lnTo>
                  <a:lnTo>
                    <a:pt x="6159" y="15922"/>
                  </a:lnTo>
                  <a:lnTo>
                    <a:pt x="6170" y="15934"/>
                  </a:lnTo>
                  <a:lnTo>
                    <a:pt x="6181" y="15946"/>
                  </a:lnTo>
                  <a:lnTo>
                    <a:pt x="6194" y="15957"/>
                  </a:lnTo>
                  <a:lnTo>
                    <a:pt x="6206" y="15968"/>
                  </a:lnTo>
                  <a:lnTo>
                    <a:pt x="6218" y="15979"/>
                  </a:lnTo>
                  <a:lnTo>
                    <a:pt x="6230" y="15989"/>
                  </a:lnTo>
                  <a:lnTo>
                    <a:pt x="6243" y="15999"/>
                  </a:lnTo>
                  <a:lnTo>
                    <a:pt x="6257" y="16008"/>
                  </a:lnTo>
                  <a:lnTo>
                    <a:pt x="6270" y="16018"/>
                  </a:lnTo>
                  <a:lnTo>
                    <a:pt x="6284" y="16026"/>
                  </a:lnTo>
                  <a:lnTo>
                    <a:pt x="6298" y="16034"/>
                  </a:lnTo>
                  <a:lnTo>
                    <a:pt x="6312" y="16041"/>
                  </a:lnTo>
                  <a:lnTo>
                    <a:pt x="6326" y="16048"/>
                  </a:lnTo>
                  <a:lnTo>
                    <a:pt x="6341" y="16055"/>
                  </a:lnTo>
                  <a:lnTo>
                    <a:pt x="6357" y="16061"/>
                  </a:lnTo>
                  <a:lnTo>
                    <a:pt x="6372" y="16067"/>
                  </a:lnTo>
                  <a:lnTo>
                    <a:pt x="6388" y="16072"/>
                  </a:lnTo>
                  <a:lnTo>
                    <a:pt x="6403" y="16076"/>
                  </a:lnTo>
                  <a:lnTo>
                    <a:pt x="6419" y="16081"/>
                  </a:lnTo>
                  <a:lnTo>
                    <a:pt x="6435" y="16084"/>
                  </a:lnTo>
                  <a:lnTo>
                    <a:pt x="6451" y="16087"/>
                  </a:lnTo>
                  <a:lnTo>
                    <a:pt x="6467" y="16090"/>
                  </a:lnTo>
                  <a:lnTo>
                    <a:pt x="6483" y="16092"/>
                  </a:lnTo>
                  <a:lnTo>
                    <a:pt x="6499" y="16093"/>
                  </a:lnTo>
                  <a:lnTo>
                    <a:pt x="6516" y="16094"/>
                  </a:lnTo>
                  <a:lnTo>
                    <a:pt x="6533" y="16095"/>
                  </a:lnTo>
                  <a:lnTo>
                    <a:pt x="6539" y="16095"/>
                  </a:lnTo>
                  <a:lnTo>
                    <a:pt x="6555" y="16095"/>
                  </a:lnTo>
                  <a:lnTo>
                    <a:pt x="6572" y="16094"/>
                  </a:lnTo>
                  <a:lnTo>
                    <a:pt x="6588" y="16093"/>
                  </a:lnTo>
                  <a:lnTo>
                    <a:pt x="6604" y="16091"/>
                  </a:lnTo>
                  <a:lnTo>
                    <a:pt x="6620" y="16088"/>
                  </a:lnTo>
                  <a:lnTo>
                    <a:pt x="6636" y="16085"/>
                  </a:lnTo>
                  <a:lnTo>
                    <a:pt x="6652" y="16082"/>
                  </a:lnTo>
                  <a:lnTo>
                    <a:pt x="6667" y="16078"/>
                  </a:lnTo>
                  <a:lnTo>
                    <a:pt x="6683" y="16074"/>
                  </a:lnTo>
                  <a:lnTo>
                    <a:pt x="6699" y="16069"/>
                  </a:lnTo>
                  <a:lnTo>
                    <a:pt x="6714" y="16063"/>
                  </a:lnTo>
                  <a:lnTo>
                    <a:pt x="6729" y="16058"/>
                  </a:lnTo>
                  <a:lnTo>
                    <a:pt x="6743" y="16051"/>
                  </a:lnTo>
                  <a:lnTo>
                    <a:pt x="6758" y="16045"/>
                  </a:lnTo>
                  <a:lnTo>
                    <a:pt x="6772" y="16037"/>
                  </a:lnTo>
                  <a:lnTo>
                    <a:pt x="6786" y="16030"/>
                  </a:lnTo>
                  <a:lnTo>
                    <a:pt x="6800" y="16022"/>
                  </a:lnTo>
                  <a:lnTo>
                    <a:pt x="6813" y="16013"/>
                  </a:lnTo>
                  <a:lnTo>
                    <a:pt x="6827" y="16003"/>
                  </a:lnTo>
                  <a:lnTo>
                    <a:pt x="6840" y="15994"/>
                  </a:lnTo>
                  <a:lnTo>
                    <a:pt x="6852" y="15984"/>
                  </a:lnTo>
                  <a:lnTo>
                    <a:pt x="6866" y="15974"/>
                  </a:lnTo>
                  <a:lnTo>
                    <a:pt x="6878" y="15963"/>
                  </a:lnTo>
                  <a:lnTo>
                    <a:pt x="6889" y="15952"/>
                  </a:lnTo>
                  <a:lnTo>
                    <a:pt x="6901" y="15941"/>
                  </a:lnTo>
                  <a:lnTo>
                    <a:pt x="6912" y="15929"/>
                  </a:lnTo>
                  <a:lnTo>
                    <a:pt x="6922" y="15917"/>
                  </a:lnTo>
                  <a:lnTo>
                    <a:pt x="6933" y="15904"/>
                  </a:lnTo>
                  <a:lnTo>
                    <a:pt x="6943" y="15891"/>
                  </a:lnTo>
                  <a:lnTo>
                    <a:pt x="6952" y="15878"/>
                  </a:lnTo>
                  <a:lnTo>
                    <a:pt x="6961" y="15864"/>
                  </a:lnTo>
                  <a:lnTo>
                    <a:pt x="6970" y="15851"/>
                  </a:lnTo>
                  <a:lnTo>
                    <a:pt x="8014" y="14108"/>
                  </a:lnTo>
                  <a:lnTo>
                    <a:pt x="12890" y="16059"/>
                  </a:lnTo>
                  <a:lnTo>
                    <a:pt x="12913" y="16067"/>
                  </a:lnTo>
                  <a:lnTo>
                    <a:pt x="12936" y="16074"/>
                  </a:lnTo>
                  <a:lnTo>
                    <a:pt x="12958" y="16081"/>
                  </a:lnTo>
                  <a:lnTo>
                    <a:pt x="12983" y="16086"/>
                  </a:lnTo>
                  <a:lnTo>
                    <a:pt x="13006" y="16090"/>
                  </a:lnTo>
                  <a:lnTo>
                    <a:pt x="13030" y="16093"/>
                  </a:lnTo>
                  <a:lnTo>
                    <a:pt x="13053" y="16094"/>
                  </a:lnTo>
                  <a:lnTo>
                    <a:pt x="13077" y="16095"/>
                  </a:lnTo>
                  <a:lnTo>
                    <a:pt x="13093" y="16095"/>
                  </a:lnTo>
                  <a:lnTo>
                    <a:pt x="13109" y="16094"/>
                  </a:lnTo>
                  <a:lnTo>
                    <a:pt x="13124" y="16093"/>
                  </a:lnTo>
                  <a:lnTo>
                    <a:pt x="13141" y="16091"/>
                  </a:lnTo>
                  <a:lnTo>
                    <a:pt x="13157" y="16089"/>
                  </a:lnTo>
                  <a:lnTo>
                    <a:pt x="13173" y="16086"/>
                  </a:lnTo>
                  <a:lnTo>
                    <a:pt x="13188" y="16083"/>
                  </a:lnTo>
                  <a:lnTo>
                    <a:pt x="13204" y="16079"/>
                  </a:lnTo>
                  <a:lnTo>
                    <a:pt x="13219" y="16075"/>
                  </a:lnTo>
                  <a:lnTo>
                    <a:pt x="13234" y="16070"/>
                  </a:lnTo>
                  <a:lnTo>
                    <a:pt x="13250" y="16064"/>
                  </a:lnTo>
                  <a:lnTo>
                    <a:pt x="13265" y="16059"/>
                  </a:lnTo>
                  <a:lnTo>
                    <a:pt x="13279" y="16052"/>
                  </a:lnTo>
                  <a:lnTo>
                    <a:pt x="13294" y="16046"/>
                  </a:lnTo>
                  <a:lnTo>
                    <a:pt x="13309" y="16038"/>
                  </a:lnTo>
                  <a:lnTo>
                    <a:pt x="13324" y="16031"/>
                  </a:lnTo>
                  <a:lnTo>
                    <a:pt x="13348" y="16016"/>
                  </a:lnTo>
                  <a:lnTo>
                    <a:pt x="13371" y="15999"/>
                  </a:lnTo>
                  <a:lnTo>
                    <a:pt x="13394" y="15982"/>
                  </a:lnTo>
                  <a:lnTo>
                    <a:pt x="13415" y="15964"/>
                  </a:lnTo>
                  <a:lnTo>
                    <a:pt x="13435" y="15945"/>
                  </a:lnTo>
                  <a:lnTo>
                    <a:pt x="13454" y="15924"/>
                  </a:lnTo>
                  <a:lnTo>
                    <a:pt x="13473" y="15903"/>
                  </a:lnTo>
                  <a:lnTo>
                    <a:pt x="13489" y="15881"/>
                  </a:lnTo>
                  <a:lnTo>
                    <a:pt x="13504" y="15858"/>
                  </a:lnTo>
                  <a:lnTo>
                    <a:pt x="13518" y="15833"/>
                  </a:lnTo>
                  <a:lnTo>
                    <a:pt x="13531" y="15808"/>
                  </a:lnTo>
                  <a:lnTo>
                    <a:pt x="13542" y="15783"/>
                  </a:lnTo>
                  <a:lnTo>
                    <a:pt x="13552" y="15757"/>
                  </a:lnTo>
                  <a:lnTo>
                    <a:pt x="13561" y="15730"/>
                  </a:lnTo>
                  <a:lnTo>
                    <a:pt x="13568" y="15703"/>
                  </a:lnTo>
                  <a:lnTo>
                    <a:pt x="13573" y="15675"/>
                  </a:lnTo>
                  <a:lnTo>
                    <a:pt x="16088" y="585"/>
                  </a:lnTo>
                  <a:lnTo>
                    <a:pt x="16091" y="567"/>
                  </a:lnTo>
                  <a:lnTo>
                    <a:pt x="16093" y="548"/>
                  </a:lnTo>
                  <a:lnTo>
                    <a:pt x="16094" y="530"/>
                  </a:lnTo>
                  <a:lnTo>
                    <a:pt x="16095" y="512"/>
                  </a:lnTo>
                  <a:lnTo>
                    <a:pt x="16095" y="493"/>
                  </a:lnTo>
                  <a:lnTo>
                    <a:pt x="16094" y="475"/>
                  </a:lnTo>
                  <a:lnTo>
                    <a:pt x="16093" y="457"/>
                  </a:lnTo>
                  <a:lnTo>
                    <a:pt x="16091" y="439"/>
                  </a:lnTo>
                  <a:lnTo>
                    <a:pt x="16088" y="420"/>
                  </a:lnTo>
                  <a:lnTo>
                    <a:pt x="16085" y="402"/>
                  </a:lnTo>
                  <a:lnTo>
                    <a:pt x="16081" y="385"/>
                  </a:lnTo>
                  <a:lnTo>
                    <a:pt x="16076" y="367"/>
                  </a:lnTo>
                  <a:lnTo>
                    <a:pt x="16071" y="350"/>
                  </a:lnTo>
                  <a:lnTo>
                    <a:pt x="16066" y="333"/>
                  </a:lnTo>
                  <a:lnTo>
                    <a:pt x="16059" y="317"/>
                  </a:lnTo>
                  <a:lnTo>
                    <a:pt x="16052" y="300"/>
                  </a:lnTo>
                  <a:lnTo>
                    <a:pt x="16045" y="284"/>
                  </a:lnTo>
                  <a:lnTo>
                    <a:pt x="16037" y="268"/>
                  </a:lnTo>
                  <a:lnTo>
                    <a:pt x="16028" y="251"/>
                  </a:lnTo>
                  <a:lnTo>
                    <a:pt x="16019" y="236"/>
                  </a:lnTo>
                  <a:lnTo>
                    <a:pt x="16008" y="221"/>
                  </a:lnTo>
                  <a:lnTo>
                    <a:pt x="15997" y="206"/>
                  </a:lnTo>
                  <a:lnTo>
                    <a:pt x="15987" y="192"/>
                  </a:lnTo>
                  <a:lnTo>
                    <a:pt x="15975" y="178"/>
                  </a:lnTo>
                  <a:lnTo>
                    <a:pt x="15963" y="164"/>
                  </a:lnTo>
                  <a:lnTo>
                    <a:pt x="15951" y="151"/>
                  </a:lnTo>
                  <a:lnTo>
                    <a:pt x="15938" y="138"/>
                  </a:lnTo>
                  <a:lnTo>
                    <a:pt x="15924" y="126"/>
                  </a:lnTo>
                  <a:lnTo>
                    <a:pt x="15910" y="114"/>
                  </a:lnTo>
                  <a:lnTo>
                    <a:pt x="15896" y="102"/>
                  </a:lnTo>
                  <a:lnTo>
                    <a:pt x="15881" y="92"/>
                  </a:lnTo>
                  <a:lnTo>
                    <a:pt x="15865" y="8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e Sans A 35 Light"/>
                <a:ea typeface="+mn-ea"/>
                <a:cs typeface="+mn-cs"/>
              </a:endParaRPr>
            </a:p>
          </p:txBody>
        </p:sp>
        <p:sp>
          <p:nvSpPr>
            <p:cNvPr id="15" name="TextBox 2">
              <a:extLst>
                <a:ext uri="{FF2B5EF4-FFF2-40B4-BE49-F238E27FC236}">
                  <a16:creationId xmlns:a16="http://schemas.microsoft.com/office/drawing/2014/main" id="{EA099DF1-CC0D-C093-B22C-68BB42D485D9}"/>
                </a:ext>
              </a:extLst>
            </p:cNvPr>
            <p:cNvSpPr txBox="1"/>
            <p:nvPr/>
          </p:nvSpPr>
          <p:spPr>
            <a:xfrm>
              <a:off x="2089856" y="3192864"/>
              <a:ext cx="2474590" cy="135942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AD01"/>
                  </a:solidFill>
                  <a:effectLst/>
                  <a:uLnTx/>
                  <a:uFillTx/>
                  <a:latin typeface="Core Sans A 35 Light"/>
                  <a:ea typeface="+mn-ea"/>
                  <a:cs typeface="Arial" panose="020B0604020202020204" pitchFamily="34" charset="0"/>
                </a:rPr>
                <a:t>Reporte realizado por Empleados-Conflictos de Interes</a:t>
              </a:r>
            </a:p>
          </p:txBody>
        </p:sp>
        <p:sp>
          <p:nvSpPr>
            <p:cNvPr id="16" name="TextBox 2">
              <a:extLst>
                <a:ext uri="{FF2B5EF4-FFF2-40B4-BE49-F238E27FC236}">
                  <a16:creationId xmlns:a16="http://schemas.microsoft.com/office/drawing/2014/main" id="{A7B63BC4-2B94-A4C8-D900-0E352B3C2894}"/>
                </a:ext>
              </a:extLst>
            </p:cNvPr>
            <p:cNvSpPr txBox="1"/>
            <p:nvPr/>
          </p:nvSpPr>
          <p:spPr>
            <a:xfrm>
              <a:off x="2067499" y="2232766"/>
              <a:ext cx="2791096" cy="76944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00"/>
                  </a:solidFill>
                  <a:effectLst/>
                  <a:uLnTx/>
                  <a:uFillTx/>
                  <a:latin typeface="Core Sans A 35 Light"/>
                  <a:ea typeface="+mn-ea"/>
                  <a:cs typeface="Arial" panose="020B0604020202020204" pitchFamily="34" charset="0"/>
                  <a:sym typeface="Arial" panose="020B0604020202020204" pitchFamily="34" charset="0"/>
                </a:rPr>
                <a:t>Inteligencia Artificial Generativa</a:t>
              </a:r>
            </a:p>
          </p:txBody>
        </p:sp>
        <p:sp>
          <p:nvSpPr>
            <p:cNvPr id="17" name="TextBox 2">
              <a:extLst>
                <a:ext uri="{FF2B5EF4-FFF2-40B4-BE49-F238E27FC236}">
                  <a16:creationId xmlns:a16="http://schemas.microsoft.com/office/drawing/2014/main" id="{87D4F883-696F-88C2-894C-D4FFCAD8F79E}"/>
                </a:ext>
              </a:extLst>
            </p:cNvPr>
            <p:cNvSpPr txBox="1"/>
            <p:nvPr/>
          </p:nvSpPr>
          <p:spPr>
            <a:xfrm>
              <a:off x="2089856" y="4780435"/>
              <a:ext cx="2474590" cy="43088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00"/>
                  </a:solidFill>
                  <a:effectLst/>
                  <a:uLnTx/>
                  <a:uFillTx/>
                  <a:latin typeface="Core Sans A 35 Light"/>
                  <a:ea typeface="+mn-ea"/>
                  <a:cs typeface="Arial" panose="020B0604020202020204" pitchFamily="34" charset="0"/>
                </a:rPr>
                <a:t>Noticias Listas</a:t>
              </a:r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4244F213-2C24-7F0D-419F-0B6FFB4CB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79803" y="2251727"/>
              <a:ext cx="731520" cy="731520"/>
            </a:xfrm>
            <a:prstGeom prst="rect">
              <a:avLst/>
            </a:prstGeom>
          </p:spPr>
        </p:pic>
        <p:pic>
          <p:nvPicPr>
            <p:cNvPr id="19" name="Imagen 18">
              <a:hlinkClick r:id="rId6" action="ppaction://hlinksldjump"/>
              <a:extLst>
                <a:ext uri="{FF2B5EF4-FFF2-40B4-BE49-F238E27FC236}">
                  <a16:creationId xmlns:a16="http://schemas.microsoft.com/office/drawing/2014/main" id="{26E56C63-A35D-BF2B-BC07-5DF75D9B35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9637" y="4734947"/>
              <a:ext cx="590144" cy="521863"/>
            </a:xfrm>
            <a:prstGeom prst="rect">
              <a:avLst/>
            </a:prstGeom>
          </p:spPr>
        </p:pic>
      </p:grpSp>
      <p:sp>
        <p:nvSpPr>
          <p:cNvPr id="28" name="Rectangle 8">
            <a:extLst>
              <a:ext uri="{FF2B5EF4-FFF2-40B4-BE49-F238E27FC236}">
                <a16:creationId xmlns:a16="http://schemas.microsoft.com/office/drawing/2014/main" id="{E50E7D6C-A374-FA13-CB7D-BBDE9D5C928B}"/>
              </a:ext>
            </a:extLst>
          </p:cNvPr>
          <p:cNvSpPr/>
          <p:nvPr/>
        </p:nvSpPr>
        <p:spPr>
          <a:xfrm>
            <a:off x="597050" y="4964775"/>
            <a:ext cx="1217048" cy="5777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e Sans A 35 Light"/>
              <a:ea typeface="+mn-ea"/>
              <a:cs typeface="+mn-cs"/>
            </a:endParaRPr>
          </a:p>
        </p:txBody>
      </p:sp>
      <p:sp>
        <p:nvSpPr>
          <p:cNvPr id="29" name="Rectangle 8">
            <a:extLst>
              <a:ext uri="{FF2B5EF4-FFF2-40B4-BE49-F238E27FC236}">
                <a16:creationId xmlns:a16="http://schemas.microsoft.com/office/drawing/2014/main" id="{382FE666-EA1E-0A92-4166-7868B64963EE}"/>
              </a:ext>
            </a:extLst>
          </p:cNvPr>
          <p:cNvSpPr/>
          <p:nvPr/>
        </p:nvSpPr>
        <p:spPr>
          <a:xfrm>
            <a:off x="607930" y="2309512"/>
            <a:ext cx="1217048" cy="577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e Sans A 35 Light"/>
              <a:ea typeface="+mn-ea"/>
              <a:cs typeface="+mn-cs"/>
            </a:endParaRP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9D44516A-173E-4CCF-70E0-598CC5F33036}"/>
              </a:ext>
            </a:extLst>
          </p:cNvPr>
          <p:cNvCxnSpPr/>
          <p:nvPr/>
        </p:nvCxnSpPr>
        <p:spPr>
          <a:xfrm>
            <a:off x="4740809" y="638958"/>
            <a:ext cx="0" cy="6190085"/>
          </a:xfrm>
          <a:prstGeom prst="line">
            <a:avLst/>
          </a:prstGeom>
          <a:ln>
            <a:solidFill>
              <a:srgbClr val="008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>
            <a:extLst>
              <a:ext uri="{FF2B5EF4-FFF2-40B4-BE49-F238E27FC236}">
                <a16:creationId xmlns:a16="http://schemas.microsoft.com/office/drawing/2014/main" id="{0D86E6D3-083F-068C-0016-4E91605F46F2}"/>
              </a:ext>
            </a:extLst>
          </p:cNvPr>
          <p:cNvSpPr txBox="1"/>
          <p:nvPr/>
        </p:nvSpPr>
        <p:spPr>
          <a:xfrm>
            <a:off x="4936944" y="1461465"/>
            <a:ext cx="6639776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 el objetivo de evidenciar comportamientos inusuales que apunten a eventos de soborno, corrupción y LAFT , El Banco Popular implementa la estrategia de monitoreo ABAC y SARLAFT que cuenta con reglas de alertamiento sobre las transacciones que  realizan los empelados, clientes, proveedores y demás socios de negocio.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Asi mismo observa, a partir de umbrales estadísticos, los registros contables con especial atención en cuentas con mayor exposición a estos riesgos.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 partir de la permanente capacitación, el reporte de operaciones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inusuales por parte de las oficinas y áreas de mayor exposición al riego son una constante en el compromiso de prevención de riesgo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de soborno, corrupción y LAFT.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11B1FB03-B47A-076C-AA4D-BA317E65CC3C}"/>
              </a:ext>
            </a:extLst>
          </p:cNvPr>
          <p:cNvSpPr txBox="1"/>
          <p:nvPr/>
        </p:nvSpPr>
        <p:spPr>
          <a:xfrm>
            <a:off x="2148587" y="54760"/>
            <a:ext cx="86200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¿CÓMO LO HACEMOS? Estrategia de Monitoreo</a:t>
            </a:r>
          </a:p>
        </p:txBody>
      </p:sp>
    </p:spTree>
    <p:extLst>
      <p:ext uri="{BB962C8B-B14F-4D97-AF65-F5344CB8AC3E}">
        <p14:creationId xmlns:p14="http://schemas.microsoft.com/office/powerpoint/2010/main" val="2610662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4164FA4-EB26-B707-4B0D-7DE16C197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77" name="Grupo 1076">
            <a:extLst>
              <a:ext uri="{FF2B5EF4-FFF2-40B4-BE49-F238E27FC236}">
                <a16:creationId xmlns:a16="http://schemas.microsoft.com/office/drawing/2014/main" id="{126002FF-80C5-5158-FC29-0976F2E92587}"/>
              </a:ext>
            </a:extLst>
          </p:cNvPr>
          <p:cNvGrpSpPr/>
          <p:nvPr/>
        </p:nvGrpSpPr>
        <p:grpSpPr>
          <a:xfrm>
            <a:off x="7582047" y="880740"/>
            <a:ext cx="4177643" cy="5096519"/>
            <a:chOff x="7896950" y="1088254"/>
            <a:chExt cx="4177643" cy="5096519"/>
          </a:xfrm>
        </p:grpSpPr>
        <p:sp>
          <p:nvSpPr>
            <p:cNvPr id="21621" name="Google Shape;1197;p47">
              <a:extLst>
                <a:ext uri="{FF2B5EF4-FFF2-40B4-BE49-F238E27FC236}">
                  <a16:creationId xmlns:a16="http://schemas.microsoft.com/office/drawing/2014/main" id="{1467DD81-9349-1628-8C90-5B4749B96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0404" y="1088254"/>
              <a:ext cx="1945500" cy="2373984"/>
            </a:xfrm>
            <a:custGeom>
              <a:avLst/>
              <a:gdLst>
                <a:gd name="T0" fmla="*/ 816769 w 472"/>
                <a:gd name="T1" fmla="*/ 0 h 650"/>
                <a:gd name="T2" fmla="*/ 816769 w 472"/>
                <a:gd name="T3" fmla="*/ 0 h 650"/>
                <a:gd name="T4" fmla="*/ 0 w 472"/>
                <a:gd name="T5" fmla="*/ 820777 h 650"/>
                <a:gd name="T6" fmla="*/ 0 w 472"/>
                <a:gd name="T7" fmla="*/ 2251075 h 650"/>
                <a:gd name="T8" fmla="*/ 1633537 w 472"/>
                <a:gd name="T9" fmla="*/ 2251075 h 650"/>
                <a:gd name="T10" fmla="*/ 1633537 w 472"/>
                <a:gd name="T11" fmla="*/ 820777 h 650"/>
                <a:gd name="T12" fmla="*/ 816769 w 472"/>
                <a:gd name="T13" fmla="*/ 0 h 6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2" h="650" extrusionOk="0">
                  <a:moveTo>
                    <a:pt x="236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106" y="0"/>
                    <a:pt x="0" y="106"/>
                    <a:pt x="0" y="237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472" y="650"/>
                    <a:pt x="472" y="650"/>
                    <a:pt x="472" y="650"/>
                  </a:cubicBezTo>
                  <a:cubicBezTo>
                    <a:pt x="472" y="237"/>
                    <a:pt x="472" y="237"/>
                    <a:pt x="472" y="237"/>
                  </a:cubicBezTo>
                  <a:cubicBezTo>
                    <a:pt x="472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lIns="91425" tIns="45700" rIns="91425" bIns="457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622" name="Google Shape;1198;p47">
              <a:extLst>
                <a:ext uri="{FF2B5EF4-FFF2-40B4-BE49-F238E27FC236}">
                  <a16:creationId xmlns:a16="http://schemas.microsoft.com/office/drawing/2014/main" id="{60910FC7-FF1D-FFF4-B16E-4DA2C4B16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12" y="1106135"/>
              <a:ext cx="1945501" cy="2373984"/>
            </a:xfrm>
            <a:custGeom>
              <a:avLst/>
              <a:gdLst>
                <a:gd name="T0" fmla="*/ 816769 w 472"/>
                <a:gd name="T1" fmla="*/ 0 h 650"/>
                <a:gd name="T2" fmla="*/ 816769 w 472"/>
                <a:gd name="T3" fmla="*/ 0 h 650"/>
                <a:gd name="T4" fmla="*/ 0 w 472"/>
                <a:gd name="T5" fmla="*/ 820777 h 650"/>
                <a:gd name="T6" fmla="*/ 0 w 472"/>
                <a:gd name="T7" fmla="*/ 2251075 h 650"/>
                <a:gd name="T8" fmla="*/ 1633538 w 472"/>
                <a:gd name="T9" fmla="*/ 2251075 h 650"/>
                <a:gd name="T10" fmla="*/ 1633538 w 472"/>
                <a:gd name="T11" fmla="*/ 820777 h 650"/>
                <a:gd name="T12" fmla="*/ 816769 w 472"/>
                <a:gd name="T13" fmla="*/ 0 h 6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2" h="650" extrusionOk="0">
                  <a:moveTo>
                    <a:pt x="236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106" y="0"/>
                    <a:pt x="0" y="106"/>
                    <a:pt x="0" y="237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472" y="650"/>
                    <a:pt x="472" y="650"/>
                    <a:pt x="472" y="650"/>
                  </a:cubicBezTo>
                  <a:cubicBezTo>
                    <a:pt x="472" y="237"/>
                    <a:pt x="472" y="237"/>
                    <a:pt x="472" y="237"/>
                  </a:cubicBezTo>
                  <a:cubicBezTo>
                    <a:pt x="472" y="106"/>
                    <a:pt x="366" y="0"/>
                    <a:pt x="236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lIns="91425" tIns="45700" rIns="91425" bIns="457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624" name="Google Shape;1201;p47">
              <a:extLst>
                <a:ext uri="{FF2B5EF4-FFF2-40B4-BE49-F238E27FC236}">
                  <a16:creationId xmlns:a16="http://schemas.microsoft.com/office/drawing/2014/main" id="{5B17859B-DEC1-DB24-9AFF-F59FD0DFB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9975" y="3814137"/>
              <a:ext cx="1945500" cy="2370636"/>
            </a:xfrm>
            <a:custGeom>
              <a:avLst/>
              <a:gdLst>
                <a:gd name="T0" fmla="*/ 1633537 w 472"/>
                <a:gd name="T1" fmla="*/ 0 h 649"/>
                <a:gd name="T2" fmla="*/ 0 w 472"/>
                <a:gd name="T3" fmla="*/ 0 h 649"/>
                <a:gd name="T4" fmla="*/ 0 w 472"/>
                <a:gd name="T5" fmla="*/ 1430482 h 649"/>
                <a:gd name="T6" fmla="*/ 816769 w 472"/>
                <a:gd name="T7" fmla="*/ 2247900 h 649"/>
                <a:gd name="T8" fmla="*/ 816769 w 472"/>
                <a:gd name="T9" fmla="*/ 2247900 h 649"/>
                <a:gd name="T10" fmla="*/ 1633537 w 472"/>
                <a:gd name="T11" fmla="*/ 1430482 h 649"/>
                <a:gd name="T12" fmla="*/ 1633537 w 472"/>
                <a:gd name="T13" fmla="*/ 0 h 6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2" h="649" extrusionOk="0">
                  <a:moveTo>
                    <a:pt x="4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543"/>
                    <a:pt x="106" y="649"/>
                    <a:pt x="236" y="649"/>
                  </a:cubicBezTo>
                  <a:cubicBezTo>
                    <a:pt x="236" y="649"/>
                    <a:pt x="236" y="649"/>
                    <a:pt x="236" y="649"/>
                  </a:cubicBezTo>
                  <a:cubicBezTo>
                    <a:pt x="367" y="649"/>
                    <a:pt x="472" y="543"/>
                    <a:pt x="472" y="413"/>
                  </a:cubicBezTo>
                  <a:lnTo>
                    <a:pt x="472" y="0"/>
                  </a:lnTo>
                  <a:close/>
                </a:path>
              </a:pathLst>
            </a:custGeom>
            <a:solidFill>
              <a:srgbClr val="006600"/>
            </a:solidFill>
            <a:ln>
              <a:noFill/>
            </a:ln>
          </p:spPr>
          <p:txBody>
            <a:bodyPr lIns="91425" tIns="45700" rIns="91425" bIns="457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625" name="Google Shape;1202;p47">
              <a:extLst>
                <a:ext uri="{FF2B5EF4-FFF2-40B4-BE49-F238E27FC236}">
                  <a16:creationId xmlns:a16="http://schemas.microsoft.com/office/drawing/2014/main" id="{F4F4CE65-2162-E600-F7B7-622D84FC6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7983" y="3814137"/>
              <a:ext cx="1945501" cy="2370636"/>
            </a:xfrm>
            <a:custGeom>
              <a:avLst/>
              <a:gdLst>
                <a:gd name="T0" fmla="*/ 1633538 w 472"/>
                <a:gd name="T1" fmla="*/ 0 h 649"/>
                <a:gd name="T2" fmla="*/ 0 w 472"/>
                <a:gd name="T3" fmla="*/ 0 h 649"/>
                <a:gd name="T4" fmla="*/ 0 w 472"/>
                <a:gd name="T5" fmla="*/ 1430482 h 649"/>
                <a:gd name="T6" fmla="*/ 816769 w 472"/>
                <a:gd name="T7" fmla="*/ 2247900 h 649"/>
                <a:gd name="T8" fmla="*/ 816769 w 472"/>
                <a:gd name="T9" fmla="*/ 2247900 h 649"/>
                <a:gd name="T10" fmla="*/ 1633538 w 472"/>
                <a:gd name="T11" fmla="*/ 1430482 h 649"/>
                <a:gd name="T12" fmla="*/ 1633538 w 472"/>
                <a:gd name="T13" fmla="*/ 0 h 6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2" h="649" extrusionOk="0">
                  <a:moveTo>
                    <a:pt x="4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543"/>
                    <a:pt x="106" y="649"/>
                    <a:pt x="236" y="649"/>
                  </a:cubicBezTo>
                  <a:cubicBezTo>
                    <a:pt x="236" y="649"/>
                    <a:pt x="236" y="649"/>
                    <a:pt x="236" y="649"/>
                  </a:cubicBezTo>
                  <a:cubicBezTo>
                    <a:pt x="366" y="649"/>
                    <a:pt x="472" y="543"/>
                    <a:pt x="472" y="413"/>
                  </a:cubicBezTo>
                  <a:lnTo>
                    <a:pt x="47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lIns="91425" tIns="45700" rIns="91425" bIns="457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627" name="Google Shape;1205;p47">
              <a:extLst>
                <a:ext uri="{FF2B5EF4-FFF2-40B4-BE49-F238E27FC236}">
                  <a16:creationId xmlns:a16="http://schemas.microsoft.com/office/drawing/2014/main" id="{FBE06F17-CB19-6CB1-38A2-FB59757FC4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60925" y="2773849"/>
              <a:ext cx="1966299" cy="438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Open Sans" panose="020B0606030504020204" pitchFamily="34" charset="0"/>
                <a:buNone/>
                <a:tabLst/>
                <a:defRPr/>
              </a:pPr>
              <a:r>
                <a:rPr kumimoji="0" lang="en-US" altLang="es-EC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re Sans A 35 Light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Análisis de Vulnerabilidades</a:t>
              </a:r>
              <a:endParaRPr kumimoji="0" lang="es-EC" altLang="es-EC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628" name="Google Shape;1206;p47">
              <a:extLst>
                <a:ext uri="{FF2B5EF4-FFF2-40B4-BE49-F238E27FC236}">
                  <a16:creationId xmlns:a16="http://schemas.microsoft.com/office/drawing/2014/main" id="{F2EBFAFB-5033-4939-6694-4D60B86619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39237" y="2923566"/>
              <a:ext cx="1664451" cy="336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Open Sans" panose="020B0606030504020204" pitchFamily="34" charset="0"/>
                <a:buNone/>
                <a:tabLst/>
                <a:defRPr/>
              </a:pPr>
              <a:r>
                <a:rPr kumimoji="0" lang="en-US" altLang="es-EC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re Sans A 35 Light" panose="020B0303030302020204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Ciclo de riesgos</a:t>
              </a:r>
              <a:endParaRPr kumimoji="0" lang="es-EC" altLang="es-EC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e Sans A 35 Light" panose="020B0303030302020204"/>
                <a:ea typeface="+mn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630" name="Google Shape;1209;p47">
              <a:extLst>
                <a:ext uri="{FF2B5EF4-FFF2-40B4-BE49-F238E27FC236}">
                  <a16:creationId xmlns:a16="http://schemas.microsoft.com/office/drawing/2014/main" id="{E2AB1775-1314-DC2E-607F-EE314EF35E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35689" y="4070537"/>
              <a:ext cx="1349939" cy="438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Open Sans" panose="020B0606030504020204" pitchFamily="34" charset="0"/>
                <a:buNone/>
                <a:tabLst/>
                <a:defRPr/>
              </a:pPr>
              <a:r>
                <a:rPr kumimoji="0" lang="en-US" altLang="es-EC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e Sans A 35 Light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Triggers</a:t>
              </a:r>
              <a:endParaRPr kumimoji="0" lang="es-EC" altLang="es-EC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e Sans A 35 Light"/>
                <a:ea typeface="+mn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631" name="Google Shape;1210;p47">
              <a:extLst>
                <a:ext uri="{FF2B5EF4-FFF2-40B4-BE49-F238E27FC236}">
                  <a16:creationId xmlns:a16="http://schemas.microsoft.com/office/drawing/2014/main" id="{2318392C-7962-12AB-3798-1C68E22AD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16339" y="3898134"/>
              <a:ext cx="1663232" cy="438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s-EC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e Sans A 35 Light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Monitoreo de contexto interno</a:t>
              </a:r>
              <a:endParaRPr kumimoji="0" lang="es-EC" altLang="es-EC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e Sans A 35 Light"/>
                <a:ea typeface="+mn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8" name="Google Shape;1222;p47">
              <a:extLst>
                <a:ext uri="{FF2B5EF4-FFF2-40B4-BE49-F238E27FC236}">
                  <a16:creationId xmlns:a16="http://schemas.microsoft.com/office/drawing/2014/main" id="{019A284F-140F-D30A-AE70-0FA0F4F6B8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35689" y="2004603"/>
              <a:ext cx="1574928" cy="729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Open Sans" panose="020B0606030504020204" pitchFamily="34" charset="0"/>
                <a:buNone/>
                <a:tabLst/>
                <a:defRPr/>
              </a:pPr>
              <a:r>
                <a:rPr kumimoji="0" lang="en-US" altLang="es-EC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re Sans A 35 Light" panose="020B0303030302020204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Cómo el contexto Impacta el Banco?</a:t>
              </a:r>
              <a:endParaRPr kumimoji="0" lang="es-EC" altLang="es-EC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e Sans A 35 Light" panose="020B0303030302020204"/>
                <a:ea typeface="+mn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9" name="Google Shape;1223;p47">
              <a:extLst>
                <a:ext uri="{FF2B5EF4-FFF2-40B4-BE49-F238E27FC236}">
                  <a16:creationId xmlns:a16="http://schemas.microsoft.com/office/drawing/2014/main" id="{13FF82CB-C49C-B7BC-5966-4640087955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02752" y="2120916"/>
              <a:ext cx="1576819" cy="731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Open Sans" panose="020B0606030504020204" pitchFamily="34" charset="0"/>
                <a:buNone/>
                <a:tabLst/>
                <a:defRPr/>
              </a:pPr>
              <a:r>
                <a:rPr kumimoji="0" lang="en-US" altLang="es-EC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re Sans A 35 Light" panose="020B0303030302020204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Mejora</a:t>
              </a:r>
              <a:r>
                <a:rPr kumimoji="0" lang="en-US" altLang="es-EC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re Sans A 35 Light" panose="020B0303030302020204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 Continua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Open Sans" panose="020B0606030504020204" pitchFamily="34" charset="0"/>
                <a:buNone/>
                <a:tabLst/>
                <a:defRPr/>
              </a:pPr>
              <a:endParaRPr kumimoji="0" lang="es-EC" altLang="es-EC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e Sans A 35 Light" panose="020B0303030302020204"/>
                <a:ea typeface="+mn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1" name="Google Shape;1226;p47">
              <a:extLst>
                <a:ext uri="{FF2B5EF4-FFF2-40B4-BE49-F238E27FC236}">
                  <a16:creationId xmlns:a16="http://schemas.microsoft.com/office/drawing/2014/main" id="{9266CF7B-553F-8F5C-549F-E89B4C6CAD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8230" y="4665150"/>
              <a:ext cx="1718561" cy="729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Open Sans" panose="020B0606030504020204" pitchFamily="34" charset="0"/>
                <a:buNone/>
                <a:tabLst/>
                <a:defRPr/>
              </a:pPr>
              <a:r>
                <a:rPr kumimoji="0" lang="en-US" altLang="es-EC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e Sans A 35 Light" panose="020B0303030302020204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Definición de disparadores para activar próximos pasos</a:t>
              </a:r>
              <a:endParaRPr kumimoji="0" lang="es-EC" altLang="es-EC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e Sans A 35 Light" panose="020B0303030302020204"/>
                <a:ea typeface="+mn-ea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2" name="Google Shape;1227;p47">
              <a:extLst>
                <a:ext uri="{FF2B5EF4-FFF2-40B4-BE49-F238E27FC236}">
                  <a16:creationId xmlns:a16="http://schemas.microsoft.com/office/drawing/2014/main" id="{19D5A881-482C-92D2-8C42-875253FC6B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9545" y="4564261"/>
              <a:ext cx="1576819" cy="950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Open Sans" panose="020B0606030504020204" pitchFamily="34" charset="0"/>
                <a:buNone/>
                <a:tabLst/>
                <a:defRPr/>
              </a:pPr>
              <a:r>
                <a:rPr kumimoji="0" lang="en-US" altLang="es-EC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Operaciones con Clientes, Proveedores, y otros  Socios de negocios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Open Sans" panose="020B0606030504020204" pitchFamily="34" charset="0"/>
                <a:buNone/>
                <a:tabLst/>
                <a:defRPr/>
              </a:pPr>
              <a:endParaRPr kumimoji="0" lang="en-US" altLang="es-EC" sz="1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176" name="Google Shape;560;p25">
              <a:extLst>
                <a:ext uri="{FF2B5EF4-FFF2-40B4-BE49-F238E27FC236}">
                  <a16:creationId xmlns:a16="http://schemas.microsoft.com/office/drawing/2014/main" id="{092876F4-0B7C-478B-C352-25AC4437EF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85958" y="3473259"/>
              <a:ext cx="2219891" cy="559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9DAAB"/>
                </a:buClr>
                <a:buSzPts val="1600"/>
                <a:buFont typeface="Open Sans SemiBold" panose="020B0706030804020204" pitchFamily="34" charset="0"/>
                <a:buNone/>
                <a:tabLst/>
                <a:defRPr/>
              </a:pPr>
              <a:r>
                <a:rPr kumimoji="0" lang="en-US" altLang="es-AR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00"/>
                  </a:solidFill>
                  <a:effectLst/>
                  <a:uLnTx/>
                  <a:uFillTx/>
                  <a:latin typeface="Core Sans A 35 Light"/>
                  <a:ea typeface="+mn-ea"/>
                  <a:cs typeface="Arial" panose="020B0604020202020204" pitchFamily="34" charset="0"/>
                  <a:sym typeface="Open Sans SemiBold" panose="020B0706030804020204" pitchFamily="34" charset="0"/>
                </a:rPr>
                <a:t>Análisis</a:t>
              </a:r>
              <a:endParaRPr kumimoji="0" lang="es-AR" altLang="es-AR" sz="22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re Sans A 35 Light"/>
                <a:ea typeface="+mn-ea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pic>
          <p:nvPicPr>
            <p:cNvPr id="1036" name="Imagen 1035">
              <a:extLst>
                <a:ext uri="{FF2B5EF4-FFF2-40B4-BE49-F238E27FC236}">
                  <a16:creationId xmlns:a16="http://schemas.microsoft.com/office/drawing/2014/main" id="{4F9B3EBD-6F81-84F7-F74E-E74FA58B9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54906" y="1244514"/>
              <a:ext cx="536494" cy="56575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</p:pic>
        <p:cxnSp>
          <p:nvCxnSpPr>
            <p:cNvPr id="1040" name="Conector recto 1039">
              <a:extLst>
                <a:ext uri="{FF2B5EF4-FFF2-40B4-BE49-F238E27FC236}">
                  <a16:creationId xmlns:a16="http://schemas.microsoft.com/office/drawing/2014/main" id="{30888E57-A537-DB0B-724C-9C77A55A1FEA}"/>
                </a:ext>
              </a:extLst>
            </p:cNvPr>
            <p:cNvCxnSpPr>
              <a:cxnSpLocks/>
            </p:cNvCxnSpPr>
            <p:nvPr/>
          </p:nvCxnSpPr>
          <p:spPr>
            <a:xfrm>
              <a:off x="7960925" y="2643565"/>
              <a:ext cx="1942020" cy="3820"/>
            </a:xfrm>
            <a:prstGeom prst="line">
              <a:avLst/>
            </a:prstGeom>
            <a:ln w="6350">
              <a:solidFill>
                <a:schemeClr val="bg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43" name="Imagen 1042">
              <a:extLst>
                <a:ext uri="{FF2B5EF4-FFF2-40B4-BE49-F238E27FC236}">
                  <a16:creationId xmlns:a16="http://schemas.microsoft.com/office/drawing/2014/main" id="{F0F4C012-9182-5A80-D90C-46D17D6A6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81114" y="1283619"/>
              <a:ext cx="604776" cy="47796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</p:pic>
        <p:cxnSp>
          <p:nvCxnSpPr>
            <p:cNvPr id="1044" name="Conector recto 1043">
              <a:extLst>
                <a:ext uri="{FF2B5EF4-FFF2-40B4-BE49-F238E27FC236}">
                  <a16:creationId xmlns:a16="http://schemas.microsoft.com/office/drawing/2014/main" id="{90D4D020-7246-46CC-C5C5-C091D2234767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573" y="2653824"/>
              <a:ext cx="1942020" cy="3820"/>
            </a:xfrm>
            <a:prstGeom prst="line">
              <a:avLst/>
            </a:prstGeom>
            <a:ln w="6350">
              <a:solidFill>
                <a:schemeClr val="bg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5" name="Conector recto 1044">
              <a:extLst>
                <a:ext uri="{FF2B5EF4-FFF2-40B4-BE49-F238E27FC236}">
                  <a16:creationId xmlns:a16="http://schemas.microsoft.com/office/drawing/2014/main" id="{8A0DC38A-CBA3-8EAD-2718-AC1FFE443FCC}"/>
                </a:ext>
              </a:extLst>
            </p:cNvPr>
            <p:cNvCxnSpPr>
              <a:cxnSpLocks/>
            </p:cNvCxnSpPr>
            <p:nvPr/>
          </p:nvCxnSpPr>
          <p:spPr>
            <a:xfrm>
              <a:off x="7896950" y="4546066"/>
              <a:ext cx="1942020" cy="3820"/>
            </a:xfrm>
            <a:prstGeom prst="line">
              <a:avLst/>
            </a:prstGeom>
            <a:ln w="6350">
              <a:solidFill>
                <a:schemeClr val="bg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46" name="Imagen 1045">
              <a:extLst>
                <a:ext uri="{FF2B5EF4-FFF2-40B4-BE49-F238E27FC236}">
                  <a16:creationId xmlns:a16="http://schemas.microsoft.com/office/drawing/2014/main" id="{1B7DF766-4AC7-4F68-96F0-0554411F6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68465" y="5522805"/>
              <a:ext cx="668179" cy="497477"/>
            </a:xfrm>
            <a:prstGeom prst="rect">
              <a:avLst/>
            </a:prstGeom>
          </p:spPr>
        </p:pic>
        <p:pic>
          <p:nvPicPr>
            <p:cNvPr id="1047" name="Imagen 1046">
              <a:extLst>
                <a:ext uri="{FF2B5EF4-FFF2-40B4-BE49-F238E27FC236}">
                  <a16:creationId xmlns:a16="http://schemas.microsoft.com/office/drawing/2014/main" id="{42833EFA-205F-EE47-22ED-BAD2E9045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99102" y="5625586"/>
              <a:ext cx="516376" cy="456630"/>
            </a:xfrm>
            <a:prstGeom prst="rect">
              <a:avLst/>
            </a:prstGeom>
          </p:spPr>
        </p:pic>
        <p:cxnSp>
          <p:nvCxnSpPr>
            <p:cNvPr id="1048" name="Conector recto 1047">
              <a:extLst>
                <a:ext uri="{FF2B5EF4-FFF2-40B4-BE49-F238E27FC236}">
                  <a16:creationId xmlns:a16="http://schemas.microsoft.com/office/drawing/2014/main" id="{35C245C4-8B47-2A68-BB07-C8F06E8554E0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573" y="4539274"/>
              <a:ext cx="1942020" cy="3820"/>
            </a:xfrm>
            <a:prstGeom prst="line">
              <a:avLst/>
            </a:prstGeom>
            <a:ln w="6350">
              <a:solidFill>
                <a:schemeClr val="bg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BAF4D6AE-C82F-7CFA-9C5D-143CFD0A13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310" y="545290"/>
            <a:ext cx="2637552" cy="5714696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87BD203-70F6-1378-54B4-A02AD469E5B9}"/>
              </a:ext>
            </a:extLst>
          </p:cNvPr>
          <p:cNvSpPr txBox="1"/>
          <p:nvPr/>
        </p:nvSpPr>
        <p:spPr>
          <a:xfrm>
            <a:off x="2148587" y="54760"/>
            <a:ext cx="86200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¿CÓMO LO HACEMOS? Análisis Contexto Externo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33736C1B-E240-8C43-9C08-E8E2F16F35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2226" y="6385746"/>
            <a:ext cx="3502877" cy="417494"/>
          </a:xfrm>
          <a:prstGeom prst="rect">
            <a:avLst/>
          </a:prstGeom>
        </p:spPr>
      </p:pic>
      <p:sp>
        <p:nvSpPr>
          <p:cNvPr id="17" name="object 6">
            <a:extLst>
              <a:ext uri="{FF2B5EF4-FFF2-40B4-BE49-F238E27FC236}">
                <a16:creationId xmlns:a16="http://schemas.microsoft.com/office/drawing/2014/main" id="{B0027212-9955-C0A9-A481-20C7AEF76903}"/>
              </a:ext>
            </a:extLst>
          </p:cNvPr>
          <p:cNvSpPr txBox="1">
            <a:spLocks/>
          </p:cNvSpPr>
          <p:nvPr/>
        </p:nvSpPr>
        <p:spPr>
          <a:xfrm>
            <a:off x="3147885" y="2448761"/>
            <a:ext cx="4218628" cy="726310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7701" marR="0" lvl="0" indent="0" algn="ctr" defTabSz="914400" rtl="0" eaLnBrk="1" fontAlgn="auto" latinLnBrk="0" hangingPunct="1">
              <a:lnSpc>
                <a:spcPts val="5600"/>
              </a:lnSpc>
              <a:spcBef>
                <a:spcPts val="64"/>
              </a:spcBef>
              <a:spcAft>
                <a:spcPts val="0"/>
              </a:spcAft>
              <a:buClrTx/>
              <a:buSzTx/>
              <a:buFontTx/>
              <a:buNone/>
              <a:tabLst>
                <a:tab pos="1310758" algn="l"/>
              </a:tabLst>
              <a:defRPr/>
            </a:pPr>
            <a:r>
              <a:rPr kumimoji="0" lang="es-CO" sz="4800" b="0" i="0" u="none" strike="noStrike" kern="0" cap="none" spc="-91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Poppins ExtraBold" panose="00000900000000000000" pitchFamily="2" charset="0"/>
                <a:ea typeface="+mj-ea"/>
                <a:cs typeface="Poppins ExtraBold" panose="00000900000000000000" pitchFamily="2" charset="0"/>
              </a:rPr>
              <a:t>P E S T A L</a:t>
            </a:r>
          </a:p>
        </p:txBody>
      </p:sp>
      <p:sp>
        <p:nvSpPr>
          <p:cNvPr id="18" name="Gráfico 69">
            <a:extLst>
              <a:ext uri="{FF2B5EF4-FFF2-40B4-BE49-F238E27FC236}">
                <a16:creationId xmlns:a16="http://schemas.microsoft.com/office/drawing/2014/main" id="{C1E5E044-A357-D454-1E47-31D3F4A5ADF3}"/>
              </a:ext>
            </a:extLst>
          </p:cNvPr>
          <p:cNvSpPr/>
          <p:nvPr/>
        </p:nvSpPr>
        <p:spPr>
          <a:xfrm>
            <a:off x="3702226" y="3272605"/>
            <a:ext cx="3029085" cy="1298750"/>
          </a:xfrm>
          <a:custGeom>
            <a:avLst/>
            <a:gdLst>
              <a:gd name="connsiteX0" fmla="*/ 2888659 w 3685749"/>
              <a:gd name="connsiteY0" fmla="*/ 162947 h 1493145"/>
              <a:gd name="connsiteX1" fmla="*/ 2883972 w 3685749"/>
              <a:gd name="connsiteY1" fmla="*/ 162947 h 1493145"/>
              <a:gd name="connsiteX2" fmla="*/ 2879726 w 3685749"/>
              <a:gd name="connsiteY2" fmla="*/ 211032 h 1493145"/>
              <a:gd name="connsiteX3" fmla="*/ 2872668 w 3685749"/>
              <a:gd name="connsiteY3" fmla="*/ 253106 h 1493145"/>
              <a:gd name="connsiteX4" fmla="*/ 2576055 w 3685749"/>
              <a:gd name="connsiteY4" fmla="*/ 728603 h 1493145"/>
              <a:gd name="connsiteX5" fmla="*/ 1819384 w 3685749"/>
              <a:gd name="connsiteY5" fmla="*/ 1000788 h 1493145"/>
              <a:gd name="connsiteX6" fmla="*/ 1042255 w 3685749"/>
              <a:gd name="connsiteY6" fmla="*/ 747958 h 1493145"/>
              <a:gd name="connsiteX7" fmla="*/ 652175 w 3685749"/>
              <a:gd name="connsiteY7" fmla="*/ 0 h 1493145"/>
              <a:gd name="connsiteX8" fmla="*/ 0 w 3685749"/>
              <a:gd name="connsiteY8" fmla="*/ 291375 h 1493145"/>
              <a:gd name="connsiteX9" fmla="*/ 1034977 w 3685749"/>
              <a:gd name="connsiteY9" fmla="*/ 1364621 h 1493145"/>
              <a:gd name="connsiteX10" fmla="*/ 1812932 w 3685749"/>
              <a:gd name="connsiteY10" fmla="*/ 1493104 h 1493145"/>
              <a:gd name="connsiteX11" fmla="*/ 1828042 w 3685749"/>
              <a:gd name="connsiteY11" fmla="*/ 1493049 h 1493145"/>
              <a:gd name="connsiteX12" fmla="*/ 2548042 w 3685749"/>
              <a:gd name="connsiteY12" fmla="*/ 1399967 h 1493145"/>
              <a:gd name="connsiteX13" fmla="*/ 3685750 w 3685749"/>
              <a:gd name="connsiteY13" fmla="*/ 173369 h 1493145"/>
              <a:gd name="connsiteX14" fmla="*/ 2888659 w 3685749"/>
              <a:gd name="connsiteY14" fmla="*/ 162892 h 149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85749" h="1493145">
                <a:moveTo>
                  <a:pt x="2888659" y="162947"/>
                </a:moveTo>
                <a:lnTo>
                  <a:pt x="2883972" y="162947"/>
                </a:lnTo>
                <a:cubicBezTo>
                  <a:pt x="2882759" y="179159"/>
                  <a:pt x="2881436" y="195261"/>
                  <a:pt x="2879726" y="211032"/>
                </a:cubicBezTo>
                <a:cubicBezTo>
                  <a:pt x="2878844" y="219303"/>
                  <a:pt x="2874102" y="247206"/>
                  <a:pt x="2872668" y="253106"/>
                </a:cubicBezTo>
                <a:cubicBezTo>
                  <a:pt x="2832965" y="415116"/>
                  <a:pt x="2732219" y="589147"/>
                  <a:pt x="2576055" y="728603"/>
                </a:cubicBezTo>
                <a:cubicBezTo>
                  <a:pt x="2395296" y="890006"/>
                  <a:pt x="2140371" y="1005034"/>
                  <a:pt x="1819384" y="1000788"/>
                </a:cubicBezTo>
                <a:cubicBezTo>
                  <a:pt x="1550838" y="997259"/>
                  <a:pt x="1270547" y="953255"/>
                  <a:pt x="1042255" y="747958"/>
                </a:cubicBezTo>
                <a:cubicBezTo>
                  <a:pt x="876772" y="599017"/>
                  <a:pt x="738529" y="365377"/>
                  <a:pt x="652175" y="0"/>
                </a:cubicBezTo>
                <a:lnTo>
                  <a:pt x="0" y="291375"/>
                </a:lnTo>
                <a:cubicBezTo>
                  <a:pt x="79461" y="635632"/>
                  <a:pt x="374972" y="1132414"/>
                  <a:pt x="1034977" y="1364621"/>
                </a:cubicBezTo>
                <a:cubicBezTo>
                  <a:pt x="1252846" y="1441269"/>
                  <a:pt x="1510308" y="1489133"/>
                  <a:pt x="1812932" y="1493104"/>
                </a:cubicBezTo>
                <a:cubicBezTo>
                  <a:pt x="1818061" y="1493159"/>
                  <a:pt x="1822968" y="1492993"/>
                  <a:pt x="1828042" y="1493049"/>
                </a:cubicBezTo>
                <a:cubicBezTo>
                  <a:pt x="2095595" y="1495199"/>
                  <a:pt x="2335852" y="1461286"/>
                  <a:pt x="2548042" y="1399967"/>
                </a:cubicBezTo>
                <a:cubicBezTo>
                  <a:pt x="3259385" y="1194505"/>
                  <a:pt x="3653491" y="680243"/>
                  <a:pt x="3685750" y="173369"/>
                </a:cubicBezTo>
                <a:lnTo>
                  <a:pt x="2888659" y="162892"/>
                </a:lnTo>
                <a:close/>
              </a:path>
            </a:pathLst>
          </a:custGeom>
          <a:solidFill>
            <a:srgbClr val="33CC33"/>
          </a:solidFill>
          <a:ln w="55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419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949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AEFEA-FC6D-591F-348F-764F99BEE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B78182-B6EA-0D95-842A-EB4B16BBB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B945B7-E66A-024D-D795-C42E667E02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F29EB26D-1FE0-CF08-18AE-5461FC482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95" y="0"/>
            <a:ext cx="12192000" cy="689207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90737074-A603-1D52-7E7E-9A6AB0D95966}"/>
              </a:ext>
            </a:extLst>
          </p:cNvPr>
          <p:cNvSpPr txBox="1"/>
          <p:nvPr/>
        </p:nvSpPr>
        <p:spPr>
          <a:xfrm>
            <a:off x="-437710" y="2954288"/>
            <a:ext cx="39731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Modelo de Gestión</a:t>
            </a:r>
          </a:p>
        </p:txBody>
      </p:sp>
      <p:grpSp>
        <p:nvGrpSpPr>
          <p:cNvPr id="36" name="Grupo 35">
            <a:extLst>
              <a:ext uri="{FF2B5EF4-FFF2-40B4-BE49-F238E27FC236}">
                <a16:creationId xmlns:a16="http://schemas.microsoft.com/office/drawing/2014/main" id="{8021B60F-CC97-ED96-3888-76DAC1FEDA55}"/>
              </a:ext>
            </a:extLst>
          </p:cNvPr>
          <p:cNvGrpSpPr/>
          <p:nvPr/>
        </p:nvGrpSpPr>
        <p:grpSpPr>
          <a:xfrm>
            <a:off x="3269137" y="761885"/>
            <a:ext cx="5241885" cy="5308135"/>
            <a:chOff x="3220872" y="764275"/>
            <a:chExt cx="5576095" cy="5581934"/>
          </a:xfrm>
        </p:grpSpPr>
        <p:grpSp>
          <p:nvGrpSpPr>
            <p:cNvPr id="37" name="Grupo 36">
              <a:extLst>
                <a:ext uri="{FF2B5EF4-FFF2-40B4-BE49-F238E27FC236}">
                  <a16:creationId xmlns:a16="http://schemas.microsoft.com/office/drawing/2014/main" id="{BC49FBF5-3B29-B713-E8AC-17F6D85EFA4E}"/>
                </a:ext>
              </a:extLst>
            </p:cNvPr>
            <p:cNvGrpSpPr/>
            <p:nvPr/>
          </p:nvGrpSpPr>
          <p:grpSpPr>
            <a:xfrm>
              <a:off x="3220872" y="764275"/>
              <a:ext cx="5576095" cy="5581934"/>
              <a:chOff x="2794000" y="127000"/>
              <a:chExt cx="6589712" cy="6586537"/>
            </a:xfrm>
          </p:grpSpPr>
          <p:sp>
            <p:nvSpPr>
              <p:cNvPr id="40" name="Google Shape;693;p28">
                <a:extLst>
                  <a:ext uri="{FF2B5EF4-FFF2-40B4-BE49-F238E27FC236}">
                    <a16:creationId xmlns:a16="http://schemas.microsoft.com/office/drawing/2014/main" id="{09AB02E9-2F9D-0209-6B01-D3EFE6EAAD0E}"/>
                  </a:ext>
                </a:extLst>
              </p:cNvPr>
              <p:cNvSpPr/>
              <p:nvPr/>
            </p:nvSpPr>
            <p:spPr>
              <a:xfrm>
                <a:off x="2794000" y="127000"/>
                <a:ext cx="3770312" cy="3300412"/>
              </a:xfrm>
              <a:custGeom>
                <a:avLst/>
                <a:gdLst/>
                <a:ahLst/>
                <a:cxnLst/>
                <a:rect l="l" t="t" r="r" b="b"/>
                <a:pathLst>
                  <a:path w="889" h="778" extrusionOk="0">
                    <a:moveTo>
                      <a:pt x="889" y="219"/>
                    </a:moveTo>
                    <a:cubicBezTo>
                      <a:pt x="888" y="221"/>
                      <a:pt x="888" y="221"/>
                      <a:pt x="888" y="221"/>
                    </a:cubicBezTo>
                    <a:cubicBezTo>
                      <a:pt x="888" y="221"/>
                      <a:pt x="888" y="221"/>
                      <a:pt x="888" y="221"/>
                    </a:cubicBezTo>
                    <a:cubicBezTo>
                      <a:pt x="889" y="219"/>
                      <a:pt x="889" y="219"/>
                      <a:pt x="889" y="219"/>
                    </a:cubicBezTo>
                    <a:moveTo>
                      <a:pt x="764" y="0"/>
                    </a:moveTo>
                    <a:cubicBezTo>
                      <a:pt x="342" y="7"/>
                      <a:pt x="0" y="354"/>
                      <a:pt x="0" y="778"/>
                    </a:cubicBezTo>
                    <a:cubicBezTo>
                      <a:pt x="0" y="778"/>
                      <a:pt x="0" y="778"/>
                      <a:pt x="0" y="778"/>
                    </a:cubicBezTo>
                    <a:cubicBezTo>
                      <a:pt x="0" y="354"/>
                      <a:pt x="342" y="7"/>
                      <a:pt x="764" y="0"/>
                    </a:cubicBezTo>
                    <a:cubicBezTo>
                      <a:pt x="764" y="0"/>
                      <a:pt x="764" y="0"/>
                      <a:pt x="76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697;p2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AF52DE5B-2F7E-FB8D-7516-9B3978914AB5}"/>
                  </a:ext>
                </a:extLst>
              </p:cNvPr>
              <p:cNvSpPr/>
              <p:nvPr/>
            </p:nvSpPr>
            <p:spPr>
              <a:xfrm>
                <a:off x="4211637" y="4635500"/>
                <a:ext cx="3700462" cy="2078037"/>
              </a:xfrm>
              <a:custGeom>
                <a:avLst/>
                <a:gdLst/>
                <a:ahLst/>
                <a:cxnLst/>
                <a:rect l="l" t="t" r="r" b="b"/>
                <a:pathLst>
                  <a:path w="440" h="247" extrusionOk="0">
                    <a:moveTo>
                      <a:pt x="440" y="183"/>
                    </a:moveTo>
                    <a:cubicBezTo>
                      <a:pt x="324" y="132"/>
                      <a:pt x="324" y="132"/>
                      <a:pt x="324" y="132"/>
                    </a:cubicBezTo>
                    <a:cubicBezTo>
                      <a:pt x="312" y="5"/>
                      <a:pt x="312" y="5"/>
                      <a:pt x="312" y="5"/>
                    </a:cubicBezTo>
                    <a:cubicBezTo>
                      <a:pt x="285" y="21"/>
                      <a:pt x="256" y="29"/>
                      <a:pt x="225" y="29"/>
                    </a:cubicBezTo>
                    <a:cubicBezTo>
                      <a:pt x="190" y="29"/>
                      <a:pt x="158" y="19"/>
                      <a:pt x="129" y="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66" y="223"/>
                      <a:pt x="144" y="247"/>
                      <a:pt x="225" y="247"/>
                    </a:cubicBezTo>
                    <a:cubicBezTo>
                      <a:pt x="302" y="247"/>
                      <a:pt x="376" y="225"/>
                      <a:pt x="440" y="183"/>
                    </a:cubicBezTo>
                    <a:close/>
                  </a:path>
                </a:pathLst>
              </a:custGeom>
              <a:solidFill>
                <a:srgbClr val="1693B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698;p28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22C08BD0-B902-F023-F2B8-84C24914A184}"/>
                  </a:ext>
                </a:extLst>
              </p:cNvPr>
              <p:cNvSpPr/>
              <p:nvPr/>
            </p:nvSpPr>
            <p:spPr>
              <a:xfrm>
                <a:off x="6996112" y="2559050"/>
                <a:ext cx="2387600" cy="3498850"/>
              </a:xfrm>
              <a:custGeom>
                <a:avLst/>
                <a:gdLst/>
                <a:ahLst/>
                <a:cxnLst/>
                <a:rect l="l" t="t" r="r" b="b"/>
                <a:pathLst>
                  <a:path w="284" h="416" extrusionOk="0">
                    <a:moveTo>
                      <a:pt x="284" y="104"/>
                    </a:moveTo>
                    <a:cubicBezTo>
                      <a:pt x="284" y="68"/>
                      <a:pt x="280" y="33"/>
                      <a:pt x="270" y="0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4" y="79"/>
                      <a:pt x="66" y="91"/>
                      <a:pt x="66" y="104"/>
                    </a:cubicBezTo>
                    <a:cubicBezTo>
                      <a:pt x="66" y="156"/>
                      <a:pt x="41" y="206"/>
                      <a:pt x="0" y="239"/>
                    </a:cubicBezTo>
                    <a:cubicBezTo>
                      <a:pt x="13" y="365"/>
                      <a:pt x="13" y="365"/>
                      <a:pt x="13" y="365"/>
                    </a:cubicBezTo>
                    <a:cubicBezTo>
                      <a:pt x="129" y="416"/>
                      <a:pt x="129" y="416"/>
                      <a:pt x="129" y="416"/>
                    </a:cubicBezTo>
                    <a:cubicBezTo>
                      <a:pt x="226" y="342"/>
                      <a:pt x="284" y="226"/>
                      <a:pt x="284" y="104"/>
                    </a:cubicBezTo>
                    <a:close/>
                  </a:path>
                </a:pathLst>
              </a:custGeom>
              <a:solidFill>
                <a:srgbClr val="0066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699;p2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3957229-69E0-715A-5097-4EADDDB12073}"/>
                  </a:ext>
                </a:extLst>
              </p:cNvPr>
              <p:cNvSpPr/>
              <p:nvPr/>
            </p:nvSpPr>
            <p:spPr>
              <a:xfrm>
                <a:off x="2816225" y="2238375"/>
                <a:ext cx="2320925" cy="3760787"/>
              </a:xfrm>
              <a:custGeom>
                <a:avLst/>
                <a:gdLst/>
                <a:ahLst/>
                <a:cxnLst/>
                <a:rect l="l" t="t" r="r" b="b"/>
                <a:pathLst>
                  <a:path w="276" h="447" extrusionOk="0">
                    <a:moveTo>
                      <a:pt x="218" y="142"/>
                    </a:moveTo>
                    <a:cubicBezTo>
                      <a:pt x="218" y="126"/>
                      <a:pt x="221" y="110"/>
                      <a:pt x="225" y="95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6" y="64"/>
                      <a:pt x="0" y="103"/>
                      <a:pt x="0" y="142"/>
                    </a:cubicBezTo>
                    <a:cubicBezTo>
                      <a:pt x="0" y="260"/>
                      <a:pt x="54" y="373"/>
                      <a:pt x="147" y="447"/>
                    </a:cubicBezTo>
                    <a:cubicBezTo>
                      <a:pt x="159" y="321"/>
                      <a:pt x="159" y="321"/>
                      <a:pt x="159" y="321"/>
                    </a:cubicBezTo>
                    <a:cubicBezTo>
                      <a:pt x="276" y="270"/>
                      <a:pt x="276" y="270"/>
                      <a:pt x="276" y="270"/>
                    </a:cubicBezTo>
                    <a:cubicBezTo>
                      <a:pt x="240" y="238"/>
                      <a:pt x="218" y="191"/>
                      <a:pt x="218" y="142"/>
                    </a:cubicBez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700;p28">
                <a:hlinkClick r:id="" action="ppaction://hlinkshowjump?jump=nextslide"/>
                <a:extLst>
                  <a:ext uri="{FF2B5EF4-FFF2-40B4-BE49-F238E27FC236}">
                    <a16:creationId xmlns:a16="http://schemas.microsoft.com/office/drawing/2014/main" id="{8770D26F-346E-CE24-698D-3DAA112EC714}"/>
                  </a:ext>
                </a:extLst>
              </p:cNvPr>
              <p:cNvSpPr/>
              <p:nvPr/>
            </p:nvSpPr>
            <p:spPr>
              <a:xfrm>
                <a:off x="3025775" y="144462"/>
                <a:ext cx="3557587" cy="27082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2" extrusionOk="0">
                    <a:moveTo>
                      <a:pt x="359" y="219"/>
                    </a:moveTo>
                    <a:cubicBezTo>
                      <a:pt x="423" y="109"/>
                      <a:pt x="423" y="109"/>
                      <a:pt x="423" y="109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198" y="3"/>
                      <a:pt x="56" y="103"/>
                      <a:pt x="0" y="253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208" y="322"/>
                      <a:pt x="208" y="322"/>
                      <a:pt x="208" y="322"/>
                    </a:cubicBezTo>
                    <a:cubicBezTo>
                      <a:pt x="234" y="261"/>
                      <a:pt x="292" y="221"/>
                      <a:pt x="359" y="219"/>
                    </a:cubicBezTo>
                    <a:close/>
                  </a:path>
                </a:pathLst>
              </a:custGeom>
              <a:solidFill>
                <a:srgbClr val="A9C54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701;p28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F774AA59-678A-7EC6-2013-7F4C48B2B35E}"/>
                  </a:ext>
                </a:extLst>
              </p:cNvPr>
              <p:cNvSpPr/>
              <p:nvPr/>
            </p:nvSpPr>
            <p:spPr>
              <a:xfrm>
                <a:off x="6238875" y="144462"/>
                <a:ext cx="2968625" cy="3011487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58" extrusionOk="0">
                    <a:moveTo>
                      <a:pt x="1" y="0"/>
                    </a:moveTo>
                    <a:cubicBezTo>
                      <a:pt x="65" y="109"/>
                      <a:pt x="65" y="109"/>
                      <a:pt x="65" y="109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66" y="226"/>
                      <a:pt x="122" y="269"/>
                      <a:pt x="145" y="331"/>
                    </a:cubicBezTo>
                    <a:cubicBezTo>
                      <a:pt x="269" y="358"/>
                      <a:pt x="269" y="358"/>
                      <a:pt x="269" y="358"/>
                    </a:cubicBezTo>
                    <a:cubicBezTo>
                      <a:pt x="353" y="263"/>
                      <a:pt x="353" y="263"/>
                      <a:pt x="353" y="263"/>
                    </a:cubicBezTo>
                    <a:cubicBezTo>
                      <a:pt x="301" y="111"/>
                      <a:pt x="162" y="7"/>
                      <a:pt x="1" y="0"/>
                    </a:cubicBezTo>
                    <a:close/>
                  </a:path>
                </a:pathLst>
              </a:custGeom>
              <a:solidFill>
                <a:srgbClr val="0A6CA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702;p28">
                <a:extLst>
                  <a:ext uri="{FF2B5EF4-FFF2-40B4-BE49-F238E27FC236}">
                    <a16:creationId xmlns:a16="http://schemas.microsoft.com/office/drawing/2014/main" id="{7D425465-CEDB-6733-1305-68C6D0E95A8C}"/>
                  </a:ext>
                </a:extLst>
              </p:cNvPr>
              <p:cNvSpPr/>
              <p:nvPr/>
            </p:nvSpPr>
            <p:spPr>
              <a:xfrm>
                <a:off x="3841750" y="1196975"/>
                <a:ext cx="504825" cy="612775"/>
              </a:xfrm>
              <a:custGeom>
                <a:avLst/>
                <a:gdLst/>
                <a:ahLst/>
                <a:cxnLst/>
                <a:rect l="l" t="t" r="r" b="b"/>
                <a:pathLst>
                  <a:path w="60" h="73" extrusionOk="0">
                    <a:moveTo>
                      <a:pt x="40" y="70"/>
                    </a:moveTo>
                    <a:cubicBezTo>
                      <a:pt x="40" y="72"/>
                      <a:pt x="39" y="73"/>
                      <a:pt x="38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1" y="73"/>
                      <a:pt x="20" y="72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1" y="68"/>
                      <a:pt x="23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9" y="68"/>
                      <a:pt x="40" y="69"/>
                      <a:pt x="40" y="70"/>
                    </a:cubicBezTo>
                    <a:close/>
                    <a:moveTo>
                      <a:pt x="40" y="64"/>
                    </a:moveTo>
                    <a:cubicBezTo>
                      <a:pt x="40" y="62"/>
                      <a:pt x="39" y="61"/>
                      <a:pt x="38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1" y="61"/>
                      <a:pt x="20" y="62"/>
                      <a:pt x="20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9" y="66"/>
                      <a:pt x="40" y="65"/>
                      <a:pt x="40" y="64"/>
                    </a:cubicBezTo>
                    <a:close/>
                    <a:moveTo>
                      <a:pt x="33" y="36"/>
                    </a:moveTo>
                    <a:cubicBezTo>
                      <a:pt x="29" y="36"/>
                      <a:pt x="29" y="36"/>
                      <a:pt x="29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9" y="60"/>
                      <a:pt x="29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1" y="60"/>
                      <a:pt x="32" y="60"/>
                      <a:pt x="33" y="60"/>
                    </a:cubicBezTo>
                    <a:lnTo>
                      <a:pt x="33" y="36"/>
                    </a:lnTo>
                    <a:close/>
                    <a:moveTo>
                      <a:pt x="22" y="26"/>
                    </a:moveTo>
                    <a:cubicBezTo>
                      <a:pt x="20" y="26"/>
                      <a:pt x="18" y="28"/>
                      <a:pt x="18" y="30"/>
                    </a:cubicBezTo>
                    <a:cubicBezTo>
                      <a:pt x="18" y="32"/>
                      <a:pt x="20" y="34"/>
                      <a:pt x="22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28"/>
                      <a:pt x="24" y="26"/>
                      <a:pt x="22" y="26"/>
                    </a:cubicBezTo>
                    <a:close/>
                    <a:moveTo>
                      <a:pt x="42" y="30"/>
                    </a:moveTo>
                    <a:cubicBezTo>
                      <a:pt x="42" y="28"/>
                      <a:pt x="41" y="26"/>
                      <a:pt x="39" y="26"/>
                    </a:cubicBezTo>
                    <a:cubicBezTo>
                      <a:pt x="37" y="26"/>
                      <a:pt x="35" y="28"/>
                      <a:pt x="35" y="30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1" y="34"/>
                      <a:pt x="42" y="32"/>
                      <a:pt x="42" y="30"/>
                    </a:cubicBezTo>
                    <a:close/>
                    <a:moveTo>
                      <a:pt x="50" y="23"/>
                    </a:moveTo>
                    <a:cubicBezTo>
                      <a:pt x="49" y="17"/>
                      <a:pt x="41" y="10"/>
                      <a:pt x="30" y="10"/>
                    </a:cubicBezTo>
                    <a:cubicBezTo>
                      <a:pt x="19" y="10"/>
                      <a:pt x="12" y="17"/>
                      <a:pt x="10" y="23"/>
                    </a:cubicBezTo>
                    <a:cubicBezTo>
                      <a:pt x="9" y="28"/>
                      <a:pt x="10" y="33"/>
                      <a:pt x="12" y="38"/>
                    </a:cubicBezTo>
                    <a:cubicBezTo>
                      <a:pt x="15" y="42"/>
                      <a:pt x="17" y="45"/>
                      <a:pt x="19" y="49"/>
                    </a:cubicBezTo>
                    <a:cubicBezTo>
                      <a:pt x="20" y="51"/>
                      <a:pt x="20" y="55"/>
                      <a:pt x="20" y="57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60"/>
                      <a:pt x="25" y="60"/>
                      <a:pt x="25" y="60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9" y="35"/>
                      <a:pt x="18" y="34"/>
                    </a:cubicBezTo>
                    <a:cubicBezTo>
                      <a:pt x="16" y="33"/>
                      <a:pt x="16" y="32"/>
                      <a:pt x="16" y="30"/>
                    </a:cubicBezTo>
                    <a:cubicBezTo>
                      <a:pt x="16" y="28"/>
                      <a:pt x="16" y="27"/>
                      <a:pt x="18" y="26"/>
                    </a:cubicBezTo>
                    <a:cubicBezTo>
                      <a:pt x="19" y="25"/>
                      <a:pt x="20" y="24"/>
                      <a:pt x="22" y="24"/>
                    </a:cubicBezTo>
                    <a:cubicBezTo>
                      <a:pt x="25" y="24"/>
                      <a:pt x="28" y="27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28"/>
                      <a:pt x="33" y="27"/>
                      <a:pt x="34" y="26"/>
                    </a:cubicBezTo>
                    <a:cubicBezTo>
                      <a:pt x="36" y="25"/>
                      <a:pt x="37" y="24"/>
                      <a:pt x="39" y="24"/>
                    </a:cubicBezTo>
                    <a:cubicBezTo>
                      <a:pt x="40" y="24"/>
                      <a:pt x="42" y="25"/>
                      <a:pt x="43" y="26"/>
                    </a:cubicBezTo>
                    <a:cubicBezTo>
                      <a:pt x="44" y="27"/>
                      <a:pt x="45" y="28"/>
                      <a:pt x="45" y="30"/>
                    </a:cubicBezTo>
                    <a:cubicBezTo>
                      <a:pt x="45" y="32"/>
                      <a:pt x="44" y="33"/>
                      <a:pt x="43" y="34"/>
                    </a:cubicBezTo>
                    <a:cubicBezTo>
                      <a:pt x="42" y="35"/>
                      <a:pt x="40" y="36"/>
                      <a:pt x="39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60"/>
                      <a:pt x="36" y="60"/>
                      <a:pt x="36" y="60"/>
                    </a:cubicBezTo>
                    <a:cubicBezTo>
                      <a:pt x="39" y="60"/>
                      <a:pt x="40" y="59"/>
                      <a:pt x="40" y="57"/>
                    </a:cubicBezTo>
                    <a:cubicBezTo>
                      <a:pt x="40" y="55"/>
                      <a:pt x="41" y="51"/>
                      <a:pt x="42" y="49"/>
                    </a:cubicBezTo>
                    <a:cubicBezTo>
                      <a:pt x="44" y="45"/>
                      <a:pt x="46" y="42"/>
                      <a:pt x="48" y="38"/>
                    </a:cubicBezTo>
                    <a:cubicBezTo>
                      <a:pt x="50" y="33"/>
                      <a:pt x="52" y="28"/>
                      <a:pt x="50" y="23"/>
                    </a:cubicBezTo>
                    <a:close/>
                    <a:moveTo>
                      <a:pt x="32" y="2"/>
                    </a:moveTo>
                    <a:cubicBezTo>
                      <a:pt x="32" y="1"/>
                      <a:pt x="31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8"/>
                      <a:pt x="29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1" y="9"/>
                      <a:pt x="32" y="8"/>
                      <a:pt x="32" y="7"/>
                    </a:cubicBezTo>
                    <a:lnTo>
                      <a:pt x="32" y="2"/>
                    </a:lnTo>
                    <a:close/>
                    <a:moveTo>
                      <a:pt x="45" y="6"/>
                    </a:moveTo>
                    <a:cubicBezTo>
                      <a:pt x="45" y="5"/>
                      <a:pt x="45" y="4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1" y="3"/>
                      <a:pt x="41" y="4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8" y="9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11"/>
                      <a:pt x="42" y="11"/>
                      <a:pt x="43" y="10"/>
                    </a:cubicBezTo>
                    <a:lnTo>
                      <a:pt x="45" y="6"/>
                    </a:lnTo>
                    <a:close/>
                    <a:moveTo>
                      <a:pt x="54" y="13"/>
                    </a:moveTo>
                    <a:cubicBezTo>
                      <a:pt x="55" y="12"/>
                      <a:pt x="55" y="11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3" y="9"/>
                      <a:pt x="52" y="9"/>
                      <a:pt x="51" y="10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7" y="13"/>
                      <a:pt x="47" y="15"/>
                      <a:pt x="48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7"/>
                      <a:pt x="50" y="17"/>
                      <a:pt x="51" y="16"/>
                    </a:cubicBezTo>
                    <a:lnTo>
                      <a:pt x="54" y="13"/>
                    </a:lnTo>
                    <a:close/>
                    <a:moveTo>
                      <a:pt x="58" y="24"/>
                    </a:moveTo>
                    <a:cubicBezTo>
                      <a:pt x="60" y="24"/>
                      <a:pt x="60" y="23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0"/>
                      <a:pt x="59" y="19"/>
                      <a:pt x="58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2" y="21"/>
                      <a:pt x="52" y="22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4"/>
                      <a:pt x="53" y="25"/>
                      <a:pt x="54" y="25"/>
                    </a:cubicBezTo>
                    <a:lnTo>
                      <a:pt x="58" y="24"/>
                    </a:lnTo>
                    <a:close/>
                    <a:moveTo>
                      <a:pt x="57" y="36"/>
                    </a:moveTo>
                    <a:cubicBezTo>
                      <a:pt x="59" y="36"/>
                      <a:pt x="60" y="35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3"/>
                      <a:pt x="60" y="32"/>
                      <a:pt x="58" y="32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2" y="31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4"/>
                      <a:pt x="52" y="35"/>
                      <a:pt x="53" y="35"/>
                    </a:cubicBezTo>
                    <a:lnTo>
                      <a:pt x="57" y="36"/>
                    </a:lnTo>
                    <a:close/>
                    <a:moveTo>
                      <a:pt x="17" y="10"/>
                    </a:moveTo>
                    <a:cubicBezTo>
                      <a:pt x="18" y="11"/>
                      <a:pt x="19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0"/>
                      <a:pt x="22" y="9"/>
                      <a:pt x="21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3"/>
                      <a:pt x="17" y="2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4"/>
                      <a:pt x="15" y="5"/>
                      <a:pt x="15" y="6"/>
                    </a:cubicBezTo>
                    <a:lnTo>
                      <a:pt x="17" y="10"/>
                    </a:lnTo>
                    <a:close/>
                    <a:moveTo>
                      <a:pt x="9" y="16"/>
                    </a:moveTo>
                    <a:cubicBezTo>
                      <a:pt x="10" y="17"/>
                      <a:pt x="12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3" y="13"/>
                      <a:pt x="12" y="13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9"/>
                      <a:pt x="7" y="9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1"/>
                      <a:pt x="6" y="12"/>
                      <a:pt x="6" y="13"/>
                    </a:cubicBezTo>
                    <a:lnTo>
                      <a:pt x="9" y="16"/>
                    </a:lnTo>
                    <a:close/>
                    <a:moveTo>
                      <a:pt x="6" y="25"/>
                    </a:moveTo>
                    <a:cubicBezTo>
                      <a:pt x="7" y="25"/>
                      <a:pt x="8" y="24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8" y="21"/>
                      <a:pt x="6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9"/>
                      <a:pt x="0" y="20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0" y="24"/>
                      <a:pt x="2" y="24"/>
                    </a:cubicBezTo>
                    <a:lnTo>
                      <a:pt x="6" y="25"/>
                    </a:lnTo>
                    <a:close/>
                    <a:moveTo>
                      <a:pt x="7" y="35"/>
                    </a:moveTo>
                    <a:cubicBezTo>
                      <a:pt x="8" y="35"/>
                      <a:pt x="9" y="34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1"/>
                      <a:pt x="7" y="30"/>
                      <a:pt x="6" y="3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3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3" y="36"/>
                    </a:cubicBezTo>
                    <a:lnTo>
                      <a:pt x="7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705;p28">
                <a:extLst>
                  <a:ext uri="{FF2B5EF4-FFF2-40B4-BE49-F238E27FC236}">
                    <a16:creationId xmlns:a16="http://schemas.microsoft.com/office/drawing/2014/main" id="{D89D59A5-C141-56BC-B307-27F796558EF4}"/>
                  </a:ext>
                </a:extLst>
              </p:cNvPr>
              <p:cNvSpPr/>
              <p:nvPr/>
            </p:nvSpPr>
            <p:spPr>
              <a:xfrm>
                <a:off x="7004050" y="582612"/>
                <a:ext cx="428625" cy="630237"/>
              </a:xfrm>
              <a:custGeom>
                <a:avLst/>
                <a:gdLst/>
                <a:ahLst/>
                <a:cxnLst/>
                <a:rect l="l" t="t" r="r" b="b"/>
                <a:pathLst>
                  <a:path w="51" h="75" extrusionOk="0">
                    <a:moveTo>
                      <a:pt x="51" y="50"/>
                    </a:moveTo>
                    <a:cubicBezTo>
                      <a:pt x="51" y="42"/>
                      <a:pt x="45" y="36"/>
                      <a:pt x="33" y="33"/>
                    </a:cubicBezTo>
                    <a:cubicBezTo>
                      <a:pt x="32" y="33"/>
                      <a:pt x="25" y="31"/>
                      <a:pt x="24" y="31"/>
                    </a:cubicBezTo>
                    <a:cubicBezTo>
                      <a:pt x="15" y="28"/>
                      <a:pt x="12" y="27"/>
                      <a:pt x="12" y="24"/>
                    </a:cubicBezTo>
                    <a:cubicBezTo>
                      <a:pt x="12" y="22"/>
                      <a:pt x="15" y="19"/>
                      <a:pt x="25" y="19"/>
                    </a:cubicBezTo>
                    <a:cubicBezTo>
                      <a:pt x="31" y="19"/>
                      <a:pt x="38" y="24"/>
                      <a:pt x="38" y="24"/>
                    </a:cubicBezTo>
                    <a:cubicBezTo>
                      <a:pt x="40" y="26"/>
                      <a:pt x="42" y="25"/>
                      <a:pt x="44" y="23"/>
                    </a:cubicBezTo>
                    <a:cubicBezTo>
                      <a:pt x="44" y="23"/>
                      <a:pt x="47" y="21"/>
                      <a:pt x="47" y="19"/>
                    </a:cubicBezTo>
                    <a:cubicBezTo>
                      <a:pt x="47" y="15"/>
                      <a:pt x="39" y="10"/>
                      <a:pt x="31" y="9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1"/>
                      <a:pt x="29" y="0"/>
                      <a:pt x="2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0" y="1"/>
                      <a:pt x="20" y="3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7" y="10"/>
                      <a:pt x="0" y="17"/>
                      <a:pt x="0" y="25"/>
                    </a:cubicBezTo>
                    <a:cubicBezTo>
                      <a:pt x="0" y="34"/>
                      <a:pt x="9" y="38"/>
                      <a:pt x="19" y="41"/>
                    </a:cubicBezTo>
                    <a:cubicBezTo>
                      <a:pt x="20" y="41"/>
                      <a:pt x="28" y="43"/>
                      <a:pt x="30" y="43"/>
                    </a:cubicBezTo>
                    <a:cubicBezTo>
                      <a:pt x="37" y="45"/>
                      <a:pt x="39" y="48"/>
                      <a:pt x="39" y="50"/>
                    </a:cubicBezTo>
                    <a:cubicBezTo>
                      <a:pt x="39" y="53"/>
                      <a:pt x="35" y="56"/>
                      <a:pt x="26" y="56"/>
                    </a:cubicBezTo>
                    <a:cubicBezTo>
                      <a:pt x="19" y="56"/>
                      <a:pt x="10" y="51"/>
                      <a:pt x="10" y="51"/>
                    </a:cubicBezTo>
                    <a:cubicBezTo>
                      <a:pt x="8" y="49"/>
                      <a:pt x="5" y="49"/>
                      <a:pt x="3" y="52"/>
                    </a:cubicBezTo>
                    <a:cubicBezTo>
                      <a:pt x="3" y="52"/>
                      <a:pt x="2" y="54"/>
                      <a:pt x="2" y="56"/>
                    </a:cubicBezTo>
                    <a:cubicBezTo>
                      <a:pt x="2" y="60"/>
                      <a:pt x="11" y="64"/>
                      <a:pt x="20" y="66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4"/>
                      <a:pt x="21" y="75"/>
                      <a:pt x="23" y="75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9" y="75"/>
                      <a:pt x="31" y="74"/>
                      <a:pt x="31" y="72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45" y="65"/>
                      <a:pt x="51" y="58"/>
                      <a:pt x="51" y="5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706;p28">
                <a:extLst>
                  <a:ext uri="{FF2B5EF4-FFF2-40B4-BE49-F238E27FC236}">
                    <a16:creationId xmlns:a16="http://schemas.microsoft.com/office/drawing/2014/main" id="{18BDEE30-01F1-5D30-54CC-08E82498EB8D}"/>
                  </a:ext>
                </a:extLst>
              </p:cNvPr>
              <p:cNvSpPr/>
              <p:nvPr/>
            </p:nvSpPr>
            <p:spPr>
              <a:xfrm>
                <a:off x="6611936" y="5859463"/>
                <a:ext cx="54610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65" h="66" extrusionOk="0">
                    <a:moveTo>
                      <a:pt x="64" y="28"/>
                    </a:moveTo>
                    <a:cubicBezTo>
                      <a:pt x="56" y="27"/>
                      <a:pt x="56" y="27"/>
                      <a:pt x="56" y="27"/>
                    </a:cubicBezTo>
                    <a:cubicBezTo>
                      <a:pt x="55" y="25"/>
                      <a:pt x="55" y="23"/>
                      <a:pt x="53" y="21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3"/>
                      <a:pt x="59" y="13"/>
                      <a:pt x="58" y="12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2" y="7"/>
                      <a:pt x="52" y="7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3" y="11"/>
                      <a:pt x="41" y="10"/>
                      <a:pt x="39" y="1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7" y="0"/>
                      <a:pt x="36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8" y="1"/>
                      <a:pt x="28" y="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4" y="10"/>
                      <a:pt x="22" y="11"/>
                      <a:pt x="20" y="12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2" y="7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3"/>
                      <a:pt x="6" y="13"/>
                      <a:pt x="7" y="14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0" y="23"/>
                      <a:pt x="10" y="25"/>
                      <a:pt x="9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0" y="41"/>
                      <a:pt x="10" y="43"/>
                      <a:pt x="12" y="45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6" y="53"/>
                      <a:pt x="6" y="53"/>
                      <a:pt x="7" y="5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3" y="59"/>
                      <a:pt x="13" y="59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2" y="55"/>
                      <a:pt x="24" y="56"/>
                      <a:pt x="26" y="57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5"/>
                      <a:pt x="28" y="66"/>
                      <a:pt x="29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7" y="65"/>
                      <a:pt x="37" y="65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41" y="56"/>
                      <a:pt x="43" y="55"/>
                      <a:pt x="45" y="54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9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9" y="53"/>
                      <a:pt x="59" y="53"/>
                      <a:pt x="58" y="52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5" y="43"/>
                      <a:pt x="55" y="41"/>
                      <a:pt x="56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8"/>
                      <a:pt x="65" y="37"/>
                      <a:pt x="65" y="36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4" y="28"/>
                    </a:cubicBezTo>
                    <a:close/>
                    <a:moveTo>
                      <a:pt x="32" y="45"/>
                    </a:moveTo>
                    <a:cubicBezTo>
                      <a:pt x="26" y="45"/>
                      <a:pt x="20" y="40"/>
                      <a:pt x="20" y="33"/>
                    </a:cubicBezTo>
                    <a:cubicBezTo>
                      <a:pt x="20" y="26"/>
                      <a:pt x="26" y="21"/>
                      <a:pt x="32" y="21"/>
                    </a:cubicBezTo>
                    <a:cubicBezTo>
                      <a:pt x="39" y="21"/>
                      <a:pt x="45" y="26"/>
                      <a:pt x="45" y="33"/>
                    </a:cubicBezTo>
                    <a:cubicBezTo>
                      <a:pt x="45" y="40"/>
                      <a:pt x="39" y="45"/>
                      <a:pt x="32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707;p28">
                <a:extLst>
                  <a:ext uri="{FF2B5EF4-FFF2-40B4-BE49-F238E27FC236}">
                    <a16:creationId xmlns:a16="http://schemas.microsoft.com/office/drawing/2014/main" id="{634223A3-F0B8-6251-CB29-C15348DE045F}"/>
                  </a:ext>
                </a:extLst>
              </p:cNvPr>
              <p:cNvSpPr txBox="1"/>
              <p:nvPr/>
            </p:nvSpPr>
            <p:spPr>
              <a:xfrm>
                <a:off x="5514975" y="237582"/>
                <a:ext cx="882650" cy="857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4200"/>
                  <a:buFont typeface="PT Sans"/>
                  <a:buNone/>
                  <a:tabLst/>
                  <a:defRPr/>
                </a:pPr>
                <a:r>
                  <a:rPr kumimoji="0" lang="en-US" sz="4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PT Sans"/>
                    <a:cs typeface="PT Sans"/>
                    <a:sym typeface="PT Sans"/>
                  </a:rPr>
                  <a:t>01</a:t>
                </a: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52" name="Google Shape;708;p28">
                <a:extLst>
                  <a:ext uri="{FF2B5EF4-FFF2-40B4-BE49-F238E27FC236}">
                    <a16:creationId xmlns:a16="http://schemas.microsoft.com/office/drawing/2014/main" id="{20746FAE-8AB9-F18C-C43F-FE867B128B90}"/>
                  </a:ext>
                </a:extLst>
              </p:cNvPr>
              <p:cNvSpPr txBox="1"/>
              <p:nvPr/>
            </p:nvSpPr>
            <p:spPr>
              <a:xfrm>
                <a:off x="7939086" y="2257425"/>
                <a:ext cx="754065" cy="6461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95959"/>
                  </a:buClr>
                  <a:buSzPts val="4200"/>
                  <a:buFont typeface="PT Sans"/>
                  <a:buNone/>
                  <a:tabLst/>
                  <a:defRPr/>
                </a:pPr>
                <a:r>
                  <a:rPr kumimoji="0" lang="en-US" sz="4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PT Sans"/>
                    <a:cs typeface="PT Sans"/>
                    <a:sym typeface="PT Sans"/>
                  </a:rPr>
                  <a:t>02</a:t>
                </a: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53" name="Google Shape;709;p28">
                <a:extLst>
                  <a:ext uri="{FF2B5EF4-FFF2-40B4-BE49-F238E27FC236}">
                    <a16:creationId xmlns:a16="http://schemas.microsoft.com/office/drawing/2014/main" id="{1103E198-B54E-B270-AAFA-B884AAEA84FA}"/>
                  </a:ext>
                </a:extLst>
              </p:cNvPr>
              <p:cNvSpPr txBox="1"/>
              <p:nvPr/>
            </p:nvSpPr>
            <p:spPr>
              <a:xfrm>
                <a:off x="7432675" y="5091112"/>
                <a:ext cx="739775" cy="6461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95959"/>
                  </a:buClr>
                  <a:buSzPts val="4200"/>
                  <a:buFont typeface="PT Sans"/>
                  <a:buNone/>
                  <a:tabLst/>
                  <a:defRPr/>
                </a:pPr>
                <a:r>
                  <a:rPr kumimoji="0" lang="en-US" sz="4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PT Sans"/>
                    <a:cs typeface="PT Sans"/>
                    <a:sym typeface="PT Sans"/>
                  </a:rPr>
                  <a:t>03</a:t>
                </a: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54" name="Google Shape;710;p28">
                <a:extLst>
                  <a:ext uri="{FF2B5EF4-FFF2-40B4-BE49-F238E27FC236}">
                    <a16:creationId xmlns:a16="http://schemas.microsoft.com/office/drawing/2014/main" id="{33CC88C4-8C36-BC4E-8E7F-61B0EC44E1DE}"/>
                  </a:ext>
                </a:extLst>
              </p:cNvPr>
              <p:cNvSpPr txBox="1"/>
              <p:nvPr/>
            </p:nvSpPr>
            <p:spPr>
              <a:xfrm>
                <a:off x="4395726" y="5099050"/>
                <a:ext cx="882650" cy="857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4200"/>
                  <a:buFont typeface="PT Sans"/>
                  <a:buNone/>
                  <a:tabLst/>
                  <a:defRPr/>
                </a:pPr>
                <a:r>
                  <a:rPr kumimoji="0" lang="en-US" sz="4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PT Sans"/>
                    <a:cs typeface="PT Sans"/>
                    <a:sym typeface="PT Sans"/>
                  </a:rPr>
                  <a:t>04</a:t>
                </a: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55" name="Google Shape;711;p28">
                <a:extLst>
                  <a:ext uri="{FF2B5EF4-FFF2-40B4-BE49-F238E27FC236}">
                    <a16:creationId xmlns:a16="http://schemas.microsoft.com/office/drawing/2014/main" id="{F712500D-6A5A-29C7-2D96-5082A3D854D6}"/>
                  </a:ext>
                </a:extLst>
              </p:cNvPr>
              <p:cNvSpPr txBox="1"/>
              <p:nvPr/>
            </p:nvSpPr>
            <p:spPr>
              <a:xfrm>
                <a:off x="3323240" y="2453694"/>
                <a:ext cx="722311" cy="6588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4200"/>
                  <a:buFont typeface="PT Sans"/>
                  <a:buNone/>
                  <a:tabLst/>
                  <a:defRPr/>
                </a:pPr>
                <a:r>
                  <a:rPr kumimoji="0" lang="en-US" sz="4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PT Sans"/>
                    <a:cs typeface="PT Sans"/>
                    <a:sym typeface="PT Sans"/>
                  </a:rPr>
                  <a:t>05</a:t>
                </a: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56" name="Google Shape;712;p28">
                <a:extLst>
                  <a:ext uri="{FF2B5EF4-FFF2-40B4-BE49-F238E27FC236}">
                    <a16:creationId xmlns:a16="http://schemas.microsoft.com/office/drawing/2014/main" id="{915F5116-6184-A483-BF07-3825A7B1248E}"/>
                  </a:ext>
                </a:extLst>
              </p:cNvPr>
              <p:cNvSpPr txBox="1"/>
              <p:nvPr/>
            </p:nvSpPr>
            <p:spPr>
              <a:xfrm>
                <a:off x="4373301" y="777846"/>
                <a:ext cx="1547997" cy="9556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white"/>
                  </a:buClr>
                  <a:buSzPts val="1400"/>
                  <a:buFont typeface="Open Sans"/>
                  <a:buNone/>
                  <a:tabLst/>
                  <a:defRPr/>
                </a:pPr>
                <a:r>
                  <a:rPr kumimoji="0" lang="en-US" sz="15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Open Sans"/>
                    <a:cs typeface="Open Sans"/>
                    <a:sym typeface="Open Sans"/>
                  </a:rPr>
                  <a:t>Análisis de contextos y estrategia comercial</a:t>
                </a:r>
                <a:endParaRPr kumimoji="0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57" name="Google Shape;714;p28">
                <a:extLst>
                  <a:ext uri="{FF2B5EF4-FFF2-40B4-BE49-F238E27FC236}">
                    <a16:creationId xmlns:a16="http://schemas.microsoft.com/office/drawing/2014/main" id="{70F7D8F3-35AC-2B93-D141-AC0A4849B4E1}"/>
                  </a:ext>
                </a:extLst>
              </p:cNvPr>
              <p:cNvSpPr txBox="1"/>
              <p:nvPr/>
            </p:nvSpPr>
            <p:spPr>
              <a:xfrm>
                <a:off x="7432674" y="4390335"/>
                <a:ext cx="1437831" cy="9540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95959"/>
                  </a:buClr>
                  <a:buSzPts val="1400"/>
                  <a:buFont typeface="Open Sans"/>
                  <a:buNone/>
                  <a:tabLst/>
                  <a:defRPr/>
                </a:pPr>
                <a:r>
                  <a:rPr kumimoji="0" lang="en-US" sz="15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Open Sans"/>
                    <a:cs typeface="Open Sans"/>
                    <a:sym typeface="Open Sans"/>
                  </a:rPr>
                  <a:t>Estrategia Monitoreo</a:t>
                </a:r>
                <a:endParaRPr kumimoji="0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Open Sans"/>
                  <a:cs typeface="Open Sans"/>
                </a:endParaRPr>
              </a:p>
            </p:txBody>
          </p:sp>
          <p:sp>
            <p:nvSpPr>
              <p:cNvPr id="58" name="Google Shape;712;p28">
                <a:extLst>
                  <a:ext uri="{FF2B5EF4-FFF2-40B4-BE49-F238E27FC236}">
                    <a16:creationId xmlns:a16="http://schemas.microsoft.com/office/drawing/2014/main" id="{EE99D3E2-4800-ACA2-940D-0BEE0CE3F2E0}"/>
                  </a:ext>
                </a:extLst>
              </p:cNvPr>
              <p:cNvSpPr txBox="1"/>
              <p:nvPr/>
            </p:nvSpPr>
            <p:spPr>
              <a:xfrm>
                <a:off x="6728030" y="1325524"/>
                <a:ext cx="1953745" cy="9556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white"/>
                  </a:buClr>
                  <a:buSzPts val="1400"/>
                  <a:buFont typeface="Open Sans"/>
                  <a:buNone/>
                  <a:tabLst/>
                  <a:defRPr/>
                </a:pPr>
                <a:r>
                  <a:rPr kumimoji="0" lang="en-US" sz="15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Open Sans"/>
                    <a:cs typeface="Open Sans"/>
                    <a:sym typeface="Open Sans"/>
                  </a:rPr>
                  <a:t>Conocimiento y mantenimiento de clientes</a:t>
                </a:r>
                <a:endParaRPr kumimoji="0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59" name="Google Shape;714;p28">
                <a:extLst>
                  <a:ext uri="{FF2B5EF4-FFF2-40B4-BE49-F238E27FC236}">
                    <a16:creationId xmlns:a16="http://schemas.microsoft.com/office/drawing/2014/main" id="{2F72D199-3AF9-D740-22BD-253EB766CCDE}"/>
                  </a:ext>
                </a:extLst>
              </p:cNvPr>
              <p:cNvSpPr txBox="1"/>
              <p:nvPr/>
            </p:nvSpPr>
            <p:spPr>
              <a:xfrm>
                <a:off x="5013794" y="5006162"/>
                <a:ext cx="1790839" cy="9540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95959"/>
                  </a:buClr>
                  <a:buSzPts val="1400"/>
                  <a:buFont typeface="Open Sans"/>
                  <a:buNone/>
                  <a:tabLst/>
                  <a:defRPr/>
                </a:pPr>
                <a:r>
                  <a:rPr kumimoji="0" lang="en-US" sz="15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Open Sans"/>
                    <a:cs typeface="Open Sans"/>
                    <a:sym typeface="Open Sans"/>
                  </a:rPr>
                  <a:t>Herramientas, Inteligencia Artificial  y datos</a:t>
                </a:r>
                <a:endParaRPr kumimoji="0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Open Sans"/>
                  <a:cs typeface="Open Sans"/>
                </a:endParaRPr>
              </a:p>
            </p:txBody>
          </p:sp>
          <p:sp>
            <p:nvSpPr>
              <p:cNvPr id="60" name="Google Shape;2655;p84">
                <a:extLst>
                  <a:ext uri="{FF2B5EF4-FFF2-40B4-BE49-F238E27FC236}">
                    <a16:creationId xmlns:a16="http://schemas.microsoft.com/office/drawing/2014/main" id="{50CE2DE1-D995-49E8-50BA-796C81BECE5C}"/>
                  </a:ext>
                </a:extLst>
              </p:cNvPr>
              <p:cNvSpPr/>
              <p:nvPr/>
            </p:nvSpPr>
            <p:spPr>
              <a:xfrm>
                <a:off x="8106568" y="3573128"/>
                <a:ext cx="695325" cy="57785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131" extrusionOk="0">
                    <a:moveTo>
                      <a:pt x="22" y="107"/>
                    </a:move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69"/>
                      <a:pt x="24" y="66"/>
                      <a:pt x="27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8" y="66"/>
                      <a:pt x="41" y="69"/>
                      <a:pt x="41" y="72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1" y="110"/>
                      <a:pt x="38" y="112"/>
                      <a:pt x="35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4" y="112"/>
                      <a:pt x="22" y="110"/>
                      <a:pt x="22" y="107"/>
                    </a:cubicBezTo>
                    <a:close/>
                    <a:moveTo>
                      <a:pt x="58" y="54"/>
                    </a:moveTo>
                    <a:cubicBezTo>
                      <a:pt x="55" y="54"/>
                      <a:pt x="53" y="56"/>
                      <a:pt x="53" y="59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53" y="110"/>
                      <a:pt x="55" y="112"/>
                      <a:pt x="58" y="112"/>
                    </a:cubicBezTo>
                    <a:cubicBezTo>
                      <a:pt x="67" y="112"/>
                      <a:pt x="67" y="112"/>
                      <a:pt x="67" y="112"/>
                    </a:cubicBezTo>
                    <a:cubicBezTo>
                      <a:pt x="70" y="112"/>
                      <a:pt x="72" y="110"/>
                      <a:pt x="72" y="107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6"/>
                      <a:pt x="70" y="54"/>
                      <a:pt x="67" y="54"/>
                    </a:cubicBezTo>
                    <a:lnTo>
                      <a:pt x="58" y="54"/>
                    </a:lnTo>
                    <a:close/>
                    <a:moveTo>
                      <a:pt x="90" y="43"/>
                    </a:moveTo>
                    <a:cubicBezTo>
                      <a:pt x="87" y="43"/>
                      <a:pt x="84" y="45"/>
                      <a:pt x="84" y="4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4" y="110"/>
                      <a:pt x="87" y="112"/>
                      <a:pt x="90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101" y="112"/>
                      <a:pt x="103" y="110"/>
                      <a:pt x="103" y="10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5"/>
                      <a:pt x="101" y="43"/>
                      <a:pt x="98" y="43"/>
                    </a:cubicBezTo>
                    <a:lnTo>
                      <a:pt x="90" y="43"/>
                    </a:lnTo>
                    <a:close/>
                    <a:moveTo>
                      <a:pt x="121" y="32"/>
                    </a:moveTo>
                    <a:cubicBezTo>
                      <a:pt x="118" y="32"/>
                      <a:pt x="116" y="34"/>
                      <a:pt x="116" y="37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6" y="110"/>
                      <a:pt x="118" y="112"/>
                      <a:pt x="121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cubicBezTo>
                      <a:pt x="133" y="112"/>
                      <a:pt x="135" y="110"/>
                      <a:pt x="135" y="107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135" y="34"/>
                      <a:pt x="133" y="32"/>
                      <a:pt x="130" y="32"/>
                    </a:cubicBezTo>
                    <a:lnTo>
                      <a:pt x="121" y="32"/>
                    </a:lnTo>
                    <a:close/>
                    <a:moveTo>
                      <a:pt x="24" y="53"/>
                    </a:moveTo>
                    <a:cubicBezTo>
                      <a:pt x="58" y="46"/>
                      <a:pt x="89" y="34"/>
                      <a:pt x="117" y="17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4" y="11"/>
                      <a:pt x="114" y="11"/>
                      <a:pt x="114" y="11"/>
                    </a:cubicBezTo>
                    <a:cubicBezTo>
                      <a:pt x="86" y="28"/>
                      <a:pt x="56" y="40"/>
                      <a:pt x="23" y="46"/>
                    </a:cubicBezTo>
                    <a:lnTo>
                      <a:pt x="24" y="53"/>
                    </a:lnTo>
                    <a:close/>
                    <a:moveTo>
                      <a:pt x="158" y="122"/>
                    </a:move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2" y="119"/>
                      <a:pt x="142" y="119"/>
                      <a:pt x="142" y="119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6" y="126"/>
                      <a:pt x="6" y="126"/>
                      <a:pt x="6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2" y="131"/>
                      <a:pt x="142" y="131"/>
                      <a:pt x="142" y="131"/>
                    </a:cubicBezTo>
                    <a:lnTo>
                      <a:pt x="158" y="1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714;p28">
                <a:extLst>
                  <a:ext uri="{FF2B5EF4-FFF2-40B4-BE49-F238E27FC236}">
                    <a16:creationId xmlns:a16="http://schemas.microsoft.com/office/drawing/2014/main" id="{B14C08B9-B302-3A81-1AFA-7D1C2573E156}"/>
                  </a:ext>
                </a:extLst>
              </p:cNvPr>
              <p:cNvSpPr txBox="1"/>
              <p:nvPr/>
            </p:nvSpPr>
            <p:spPr>
              <a:xfrm>
                <a:off x="2892906" y="3075691"/>
                <a:ext cx="1547166" cy="9540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95959"/>
                  </a:buClr>
                  <a:buSzPts val="1400"/>
                  <a:buFont typeface="Open Sans"/>
                  <a:buNone/>
                  <a:tabLst/>
                  <a:defRPr/>
                </a:pPr>
                <a:r>
                  <a:rPr kumimoji="0" lang="en-US" sz="15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e Sans A 35 Light"/>
                    <a:ea typeface="Open Sans"/>
                    <a:cs typeface="Open Sans"/>
                    <a:sym typeface="Open Sans"/>
                  </a:rPr>
                  <a:t>Cultura Ética-Compliance</a:t>
                </a:r>
                <a:endParaRPr kumimoji="0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Open Sans"/>
                  <a:cs typeface="Open Sans"/>
                </a:endParaRPr>
              </a:p>
            </p:txBody>
          </p:sp>
          <p:grpSp>
            <p:nvGrpSpPr>
              <p:cNvPr id="62" name="Google Shape;437;p9">
                <a:extLst>
                  <a:ext uri="{FF2B5EF4-FFF2-40B4-BE49-F238E27FC236}">
                    <a16:creationId xmlns:a16="http://schemas.microsoft.com/office/drawing/2014/main" id="{3BB8B27E-D0E3-88D7-9687-60D4B44AFE58}"/>
                  </a:ext>
                </a:extLst>
              </p:cNvPr>
              <p:cNvGrpSpPr/>
              <p:nvPr/>
            </p:nvGrpSpPr>
            <p:grpSpPr>
              <a:xfrm>
                <a:off x="3489325" y="4112052"/>
                <a:ext cx="547687" cy="546100"/>
                <a:chOff x="10880725" y="5054600"/>
                <a:chExt cx="547688" cy="546100"/>
              </a:xfrm>
            </p:grpSpPr>
            <p:cxnSp>
              <p:nvCxnSpPr>
                <p:cNvPr id="71" name="Google Shape;438;p9">
                  <a:extLst>
                    <a:ext uri="{FF2B5EF4-FFF2-40B4-BE49-F238E27FC236}">
                      <a16:creationId xmlns:a16="http://schemas.microsoft.com/office/drawing/2014/main" id="{1B7AD0AE-A81E-9C2D-EEE0-B5B594EB25C3}"/>
                    </a:ext>
                  </a:extLst>
                </p:cNvPr>
                <p:cNvCxnSpPr/>
                <p:nvPr/>
              </p:nvCxnSpPr>
              <p:spPr>
                <a:xfrm>
                  <a:off x="11080750" y="5253038"/>
                  <a:ext cx="144463" cy="146050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72" name="Google Shape;439;p9">
                  <a:extLst>
                    <a:ext uri="{FF2B5EF4-FFF2-40B4-BE49-F238E27FC236}">
                      <a16:creationId xmlns:a16="http://schemas.microsoft.com/office/drawing/2014/main" id="{B8EBF88E-8E9C-9AB2-FB75-282ABE58D10B}"/>
                    </a:ext>
                  </a:extLst>
                </p:cNvPr>
                <p:cNvCxnSpPr/>
                <p:nvPr/>
              </p:nvCxnSpPr>
              <p:spPr>
                <a:xfrm>
                  <a:off x="11137900" y="5222875"/>
                  <a:ext cx="122238" cy="119063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73" name="Google Shape;440;p9">
                  <a:extLst>
                    <a:ext uri="{FF2B5EF4-FFF2-40B4-BE49-F238E27FC236}">
                      <a16:creationId xmlns:a16="http://schemas.microsoft.com/office/drawing/2014/main" id="{9B1147EB-6FD5-6224-AEA9-6214FB23292A}"/>
                    </a:ext>
                  </a:extLst>
                </p:cNvPr>
                <p:cNvCxnSpPr/>
                <p:nvPr/>
              </p:nvCxnSpPr>
              <p:spPr>
                <a:xfrm>
                  <a:off x="11049000" y="5307013"/>
                  <a:ext cx="122238" cy="122237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74" name="Google Shape;441;p9">
                  <a:extLst>
                    <a:ext uri="{FF2B5EF4-FFF2-40B4-BE49-F238E27FC236}">
                      <a16:creationId xmlns:a16="http://schemas.microsoft.com/office/drawing/2014/main" id="{7A6236A9-F599-BB73-F872-21037CEE965F}"/>
                    </a:ext>
                  </a:extLst>
                </p:cNvPr>
                <p:cNvCxnSpPr/>
                <p:nvPr/>
              </p:nvCxnSpPr>
              <p:spPr>
                <a:xfrm>
                  <a:off x="10910888" y="5426075"/>
                  <a:ext cx="134937" cy="133350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75" name="Google Shape;442;p9">
                  <a:extLst>
                    <a:ext uri="{FF2B5EF4-FFF2-40B4-BE49-F238E27FC236}">
                      <a16:creationId xmlns:a16="http://schemas.microsoft.com/office/drawing/2014/main" id="{4B35C0F3-34A4-E3D1-87C5-48F90D801133}"/>
                    </a:ext>
                  </a:extLst>
                </p:cNvPr>
                <p:cNvCxnSpPr/>
                <p:nvPr/>
              </p:nvCxnSpPr>
              <p:spPr>
                <a:xfrm>
                  <a:off x="11252200" y="5084763"/>
                  <a:ext cx="133350" cy="138112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sp>
              <p:nvSpPr>
                <p:cNvPr id="76" name="Google Shape;443;p9">
                  <a:extLst>
                    <a:ext uri="{FF2B5EF4-FFF2-40B4-BE49-F238E27FC236}">
                      <a16:creationId xmlns:a16="http://schemas.microsoft.com/office/drawing/2014/main" id="{10B742FB-BE1A-59DD-6B11-216C67DB6DD0}"/>
                    </a:ext>
                  </a:extLst>
                </p:cNvPr>
                <p:cNvSpPr/>
                <p:nvPr/>
              </p:nvSpPr>
              <p:spPr>
                <a:xfrm>
                  <a:off x="10880725" y="5054600"/>
                  <a:ext cx="393700" cy="39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" h="104" extrusionOk="0">
                      <a:moveTo>
                        <a:pt x="103" y="0"/>
                      </a:moveTo>
                      <a:cubicBezTo>
                        <a:pt x="97" y="6"/>
                        <a:pt x="92" y="13"/>
                        <a:pt x="93" y="27"/>
                      </a:cubicBezTo>
                      <a:cubicBezTo>
                        <a:pt x="94" y="39"/>
                        <a:pt x="97" y="49"/>
                        <a:pt x="99" y="59"/>
                      </a:cubicBezTo>
                      <a:cubicBezTo>
                        <a:pt x="101" y="68"/>
                        <a:pt x="101" y="82"/>
                        <a:pt x="92" y="91"/>
                      </a:cubicBezTo>
                      <a:cubicBezTo>
                        <a:pt x="83" y="100"/>
                        <a:pt x="75" y="104"/>
                        <a:pt x="46" y="96"/>
                      </a:cubicBezTo>
                      <a:cubicBezTo>
                        <a:pt x="22" y="89"/>
                        <a:pt x="9" y="93"/>
                        <a:pt x="0" y="103"/>
                      </a:cubicBezTo>
                    </a:path>
                  </a:pathLst>
                </a:custGeom>
                <a:noFill/>
                <a:ln w="23800" cap="rnd" cmpd="sng">
                  <a:solidFill>
                    <a:srgbClr val="FFFFF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" name="Google Shape;444;p9">
                  <a:extLst>
                    <a:ext uri="{FF2B5EF4-FFF2-40B4-BE49-F238E27FC236}">
                      <a16:creationId xmlns:a16="http://schemas.microsoft.com/office/drawing/2014/main" id="{1169BF37-2560-4F79-3AA3-ACFADA296F04}"/>
                    </a:ext>
                  </a:extLst>
                </p:cNvPr>
                <p:cNvSpPr/>
                <p:nvPr/>
              </p:nvSpPr>
              <p:spPr>
                <a:xfrm>
                  <a:off x="11026775" y="5203825"/>
                  <a:ext cx="401638" cy="39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" h="104" extrusionOk="0">
                      <a:moveTo>
                        <a:pt x="105" y="0"/>
                      </a:moveTo>
                      <a:cubicBezTo>
                        <a:pt x="99" y="6"/>
                        <a:pt x="91" y="12"/>
                        <a:pt x="78" y="11"/>
                      </a:cubicBezTo>
                      <a:cubicBezTo>
                        <a:pt x="66" y="9"/>
                        <a:pt x="56" y="6"/>
                        <a:pt x="46" y="5"/>
                      </a:cubicBezTo>
                      <a:cubicBezTo>
                        <a:pt x="36" y="3"/>
                        <a:pt x="23" y="2"/>
                        <a:pt x="14" y="12"/>
                      </a:cubicBezTo>
                      <a:cubicBezTo>
                        <a:pt x="5" y="20"/>
                        <a:pt x="0" y="29"/>
                        <a:pt x="9" y="57"/>
                      </a:cubicBezTo>
                      <a:cubicBezTo>
                        <a:pt x="16" y="81"/>
                        <a:pt x="12" y="94"/>
                        <a:pt x="2" y="104"/>
                      </a:cubicBezTo>
                    </a:path>
                  </a:pathLst>
                </a:custGeom>
                <a:noFill/>
                <a:ln w="23800" cap="rnd" cmpd="sng">
                  <a:solidFill>
                    <a:srgbClr val="FFFFF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3" name="Google Shape;437;p9">
                <a:extLst>
                  <a:ext uri="{FF2B5EF4-FFF2-40B4-BE49-F238E27FC236}">
                    <a16:creationId xmlns:a16="http://schemas.microsoft.com/office/drawing/2014/main" id="{2865249A-76DA-7988-9EB5-6F2F1158D2CC}"/>
                  </a:ext>
                </a:extLst>
              </p:cNvPr>
              <p:cNvGrpSpPr/>
              <p:nvPr/>
            </p:nvGrpSpPr>
            <p:grpSpPr>
              <a:xfrm rot="15032262">
                <a:off x="4091263" y="4035944"/>
                <a:ext cx="547662" cy="546027"/>
                <a:chOff x="10880750" y="5054673"/>
                <a:chExt cx="547663" cy="546027"/>
              </a:xfrm>
            </p:grpSpPr>
            <p:cxnSp>
              <p:nvCxnSpPr>
                <p:cNvPr id="64" name="Google Shape;438;p9">
                  <a:extLst>
                    <a:ext uri="{FF2B5EF4-FFF2-40B4-BE49-F238E27FC236}">
                      <a16:creationId xmlns:a16="http://schemas.microsoft.com/office/drawing/2014/main" id="{F23C805E-81A6-ACC4-2B68-B2F2A2C42E29}"/>
                    </a:ext>
                  </a:extLst>
                </p:cNvPr>
                <p:cNvCxnSpPr/>
                <p:nvPr/>
              </p:nvCxnSpPr>
              <p:spPr>
                <a:xfrm>
                  <a:off x="11080750" y="5253038"/>
                  <a:ext cx="144463" cy="146050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65" name="Google Shape;439;p9">
                  <a:extLst>
                    <a:ext uri="{FF2B5EF4-FFF2-40B4-BE49-F238E27FC236}">
                      <a16:creationId xmlns:a16="http://schemas.microsoft.com/office/drawing/2014/main" id="{58262088-D899-F401-F51A-35A97D232176}"/>
                    </a:ext>
                  </a:extLst>
                </p:cNvPr>
                <p:cNvCxnSpPr/>
                <p:nvPr/>
              </p:nvCxnSpPr>
              <p:spPr>
                <a:xfrm>
                  <a:off x="11137900" y="5222875"/>
                  <a:ext cx="122238" cy="119063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66" name="Google Shape;440;p9">
                  <a:extLst>
                    <a:ext uri="{FF2B5EF4-FFF2-40B4-BE49-F238E27FC236}">
                      <a16:creationId xmlns:a16="http://schemas.microsoft.com/office/drawing/2014/main" id="{F124852F-3680-04C6-E8DC-E2956046733E}"/>
                    </a:ext>
                  </a:extLst>
                </p:cNvPr>
                <p:cNvCxnSpPr/>
                <p:nvPr/>
              </p:nvCxnSpPr>
              <p:spPr>
                <a:xfrm>
                  <a:off x="11049000" y="5307013"/>
                  <a:ext cx="122238" cy="122237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67" name="Google Shape;441;p9">
                  <a:extLst>
                    <a:ext uri="{FF2B5EF4-FFF2-40B4-BE49-F238E27FC236}">
                      <a16:creationId xmlns:a16="http://schemas.microsoft.com/office/drawing/2014/main" id="{DB0D1FDC-D75A-9054-F274-EFAD122DC678}"/>
                    </a:ext>
                  </a:extLst>
                </p:cNvPr>
                <p:cNvCxnSpPr/>
                <p:nvPr/>
              </p:nvCxnSpPr>
              <p:spPr>
                <a:xfrm>
                  <a:off x="10910888" y="5426075"/>
                  <a:ext cx="134937" cy="133350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68" name="Google Shape;442;p9">
                  <a:extLst>
                    <a:ext uri="{FF2B5EF4-FFF2-40B4-BE49-F238E27FC236}">
                      <a16:creationId xmlns:a16="http://schemas.microsoft.com/office/drawing/2014/main" id="{A50679B5-CF3B-D3E0-ED86-9A3E05AE5B1B}"/>
                    </a:ext>
                  </a:extLst>
                </p:cNvPr>
                <p:cNvCxnSpPr/>
                <p:nvPr/>
              </p:nvCxnSpPr>
              <p:spPr>
                <a:xfrm>
                  <a:off x="11252200" y="5084763"/>
                  <a:ext cx="133350" cy="138112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rgbClr val="FFFF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sp>
              <p:nvSpPr>
                <p:cNvPr id="69" name="Google Shape;443;p9">
                  <a:extLst>
                    <a:ext uri="{FF2B5EF4-FFF2-40B4-BE49-F238E27FC236}">
                      <a16:creationId xmlns:a16="http://schemas.microsoft.com/office/drawing/2014/main" id="{3E52DA14-F3F0-5143-F203-C6FDAB30D820}"/>
                    </a:ext>
                  </a:extLst>
                </p:cNvPr>
                <p:cNvSpPr/>
                <p:nvPr/>
              </p:nvSpPr>
              <p:spPr>
                <a:xfrm>
                  <a:off x="10880750" y="5054673"/>
                  <a:ext cx="393699" cy="3968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" h="104" extrusionOk="0">
                      <a:moveTo>
                        <a:pt x="103" y="0"/>
                      </a:moveTo>
                      <a:cubicBezTo>
                        <a:pt x="97" y="6"/>
                        <a:pt x="92" y="13"/>
                        <a:pt x="93" y="27"/>
                      </a:cubicBezTo>
                      <a:cubicBezTo>
                        <a:pt x="94" y="39"/>
                        <a:pt x="97" y="49"/>
                        <a:pt x="99" y="59"/>
                      </a:cubicBezTo>
                      <a:cubicBezTo>
                        <a:pt x="101" y="68"/>
                        <a:pt x="101" y="82"/>
                        <a:pt x="92" y="91"/>
                      </a:cubicBezTo>
                      <a:cubicBezTo>
                        <a:pt x="83" y="100"/>
                        <a:pt x="75" y="104"/>
                        <a:pt x="46" y="96"/>
                      </a:cubicBezTo>
                      <a:cubicBezTo>
                        <a:pt x="22" y="89"/>
                        <a:pt x="9" y="93"/>
                        <a:pt x="0" y="103"/>
                      </a:cubicBezTo>
                    </a:path>
                  </a:pathLst>
                </a:custGeom>
                <a:noFill/>
                <a:ln w="23800" cap="rnd" cmpd="sng">
                  <a:solidFill>
                    <a:srgbClr val="FFFFF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444;p9">
                  <a:extLst>
                    <a:ext uri="{FF2B5EF4-FFF2-40B4-BE49-F238E27FC236}">
                      <a16:creationId xmlns:a16="http://schemas.microsoft.com/office/drawing/2014/main" id="{6EE7914D-1F80-6D0C-089B-79D04DF2ADDB}"/>
                    </a:ext>
                  </a:extLst>
                </p:cNvPr>
                <p:cNvSpPr/>
                <p:nvPr/>
              </p:nvSpPr>
              <p:spPr>
                <a:xfrm>
                  <a:off x="11026775" y="5203825"/>
                  <a:ext cx="401638" cy="39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" h="104" extrusionOk="0">
                      <a:moveTo>
                        <a:pt x="105" y="0"/>
                      </a:moveTo>
                      <a:cubicBezTo>
                        <a:pt x="99" y="6"/>
                        <a:pt x="91" y="12"/>
                        <a:pt x="78" y="11"/>
                      </a:cubicBezTo>
                      <a:cubicBezTo>
                        <a:pt x="66" y="9"/>
                        <a:pt x="56" y="6"/>
                        <a:pt x="46" y="5"/>
                      </a:cubicBezTo>
                      <a:cubicBezTo>
                        <a:pt x="36" y="3"/>
                        <a:pt x="23" y="2"/>
                        <a:pt x="14" y="12"/>
                      </a:cubicBezTo>
                      <a:cubicBezTo>
                        <a:pt x="5" y="20"/>
                        <a:pt x="0" y="29"/>
                        <a:pt x="9" y="57"/>
                      </a:cubicBezTo>
                      <a:cubicBezTo>
                        <a:pt x="16" y="81"/>
                        <a:pt x="12" y="94"/>
                        <a:pt x="2" y="104"/>
                      </a:cubicBezTo>
                    </a:path>
                  </a:pathLst>
                </a:custGeom>
                <a:noFill/>
                <a:ln w="23800" cap="rnd" cmpd="sng">
                  <a:solidFill>
                    <a:srgbClr val="FFFFF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pic>
          <p:nvPicPr>
            <p:cNvPr id="39" name="Imagen 38">
              <a:extLst>
                <a:ext uri="{FF2B5EF4-FFF2-40B4-BE49-F238E27FC236}">
                  <a16:creationId xmlns:a16="http://schemas.microsoft.com/office/drawing/2014/main" id="{A31F2D86-706E-49FF-0669-9DD29BB59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93967" y="2331408"/>
              <a:ext cx="2749533" cy="2597121"/>
            </a:xfrm>
            <a:prstGeom prst="rect">
              <a:avLst/>
            </a:prstGeom>
          </p:spPr>
        </p:pic>
      </p:grpSp>
      <p:sp>
        <p:nvSpPr>
          <p:cNvPr id="79" name="CuadroTexto 78">
            <a:extLst>
              <a:ext uri="{FF2B5EF4-FFF2-40B4-BE49-F238E27FC236}">
                <a16:creationId xmlns:a16="http://schemas.microsoft.com/office/drawing/2014/main" id="{98DEC6BC-619D-77BD-F183-B1951FF5B3D1}"/>
              </a:ext>
            </a:extLst>
          </p:cNvPr>
          <p:cNvSpPr txBox="1"/>
          <p:nvPr/>
        </p:nvSpPr>
        <p:spPr>
          <a:xfrm>
            <a:off x="3970547" y="87232"/>
            <a:ext cx="61929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¿CÓMO LO HACEMOS? 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80" name="Imagen 79" descr="Icono&#10;&#10;El contenido generado por IA puede ser incorrecto.">
            <a:extLst>
              <a:ext uri="{FF2B5EF4-FFF2-40B4-BE49-F238E27FC236}">
                <a16:creationId xmlns:a16="http://schemas.microsoft.com/office/drawing/2014/main" id="{E2EFD423-0041-0F57-72DB-AC72781DE2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1033" y="2842387"/>
            <a:ext cx="1000265" cy="10764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AD0812CA-22E6-BE17-42DE-45BA17152E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8164" y="6405747"/>
            <a:ext cx="3644080" cy="434431"/>
          </a:xfrm>
          <a:prstGeom prst="rect">
            <a:avLst/>
          </a:prstGeom>
        </p:spPr>
      </p:pic>
      <p:sp>
        <p:nvSpPr>
          <p:cNvPr id="83" name="CuadroTexto 82">
            <a:extLst>
              <a:ext uri="{FF2B5EF4-FFF2-40B4-BE49-F238E27FC236}">
                <a16:creationId xmlns:a16="http://schemas.microsoft.com/office/drawing/2014/main" id="{B40502F7-E249-077D-AC68-4F37498B8EE3}"/>
              </a:ext>
            </a:extLst>
          </p:cNvPr>
          <p:cNvSpPr txBox="1"/>
          <p:nvPr/>
        </p:nvSpPr>
        <p:spPr>
          <a:xfrm>
            <a:off x="9647492" y="736691"/>
            <a:ext cx="20409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Observando siempre: </a:t>
            </a:r>
          </a:p>
        </p:txBody>
      </p:sp>
      <p:pic>
        <p:nvPicPr>
          <p:cNvPr id="89" name="Imagen 88" descr="Imagen que contiene dibujo, firmar, parada, palo&#10;&#10;El contenido generado por IA puede ser incorrecto.">
            <a:extLst>
              <a:ext uri="{FF2B5EF4-FFF2-40B4-BE49-F238E27FC236}">
                <a16:creationId xmlns:a16="http://schemas.microsoft.com/office/drawing/2014/main" id="{5BA00901-0CD5-A7B2-F401-417FD2ABEA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5777" y="1555999"/>
            <a:ext cx="962159" cy="866896"/>
          </a:xfrm>
          <a:prstGeom prst="rect">
            <a:avLst/>
          </a:prstGeom>
        </p:spPr>
      </p:pic>
      <p:pic>
        <p:nvPicPr>
          <p:cNvPr id="91" name="Imagen 90" descr="Icono&#10;&#10;El contenido generado por IA puede ser incorrecto.">
            <a:extLst>
              <a:ext uri="{FF2B5EF4-FFF2-40B4-BE49-F238E27FC236}">
                <a16:creationId xmlns:a16="http://schemas.microsoft.com/office/drawing/2014/main" id="{2FC40B7E-5E9E-9AF0-685A-6B779C9DC7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18065" y="2595872"/>
            <a:ext cx="1014986" cy="1075583"/>
          </a:xfrm>
          <a:prstGeom prst="rect">
            <a:avLst/>
          </a:prstGeom>
        </p:spPr>
      </p:pic>
      <p:pic>
        <p:nvPicPr>
          <p:cNvPr id="93" name="Imagen 92" descr="Logotipo&#10;&#10;El contenido generado por IA puede ser incorrecto.">
            <a:extLst>
              <a:ext uri="{FF2B5EF4-FFF2-40B4-BE49-F238E27FC236}">
                <a16:creationId xmlns:a16="http://schemas.microsoft.com/office/drawing/2014/main" id="{E490E5D3-481C-E3CF-5737-A78D1E65E3F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77200" y="3851720"/>
            <a:ext cx="1050736" cy="679581"/>
          </a:xfrm>
          <a:prstGeom prst="rect">
            <a:avLst/>
          </a:prstGeom>
        </p:spPr>
      </p:pic>
      <p:pic>
        <p:nvPicPr>
          <p:cNvPr id="95" name="Imagen 94" descr="Icono&#10;&#10;El contenido generado por IA puede ser incorrecto.">
            <a:extLst>
              <a:ext uri="{FF2B5EF4-FFF2-40B4-BE49-F238E27FC236}">
                <a16:creationId xmlns:a16="http://schemas.microsoft.com/office/drawing/2014/main" id="{75D4A085-46E6-6E44-B931-E4C4DCEC08E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31971" y="4762497"/>
            <a:ext cx="1095965" cy="43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71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9433F-E133-4A69-4EA4-10C5D94C7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90B3F9-0CFF-B03A-9C57-B17D05681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27801C-059B-1582-19BB-AEF79FD62A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CF459792-7BAE-703E-A32A-75241B806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039"/>
            <a:ext cx="12192000" cy="689207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089973E-4AED-CF42-38F3-222D812AA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35" y="6350141"/>
            <a:ext cx="3502877" cy="41749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284EB37-017F-DF36-A299-8A69FE363A95}"/>
              </a:ext>
            </a:extLst>
          </p:cNvPr>
          <p:cNvSpPr txBox="1"/>
          <p:nvPr/>
        </p:nvSpPr>
        <p:spPr>
          <a:xfrm>
            <a:off x="1785994" y="134292"/>
            <a:ext cx="86200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Herramientas – IA - Datos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736DF750-3820-A321-F6D3-3F18D3C86806}"/>
              </a:ext>
            </a:extLst>
          </p:cNvPr>
          <p:cNvGrpSpPr/>
          <p:nvPr/>
        </p:nvGrpSpPr>
        <p:grpSpPr>
          <a:xfrm>
            <a:off x="702550" y="908316"/>
            <a:ext cx="10536870" cy="3615260"/>
            <a:chOff x="296001" y="714307"/>
            <a:chExt cx="10536870" cy="3615260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EB882E1E-7256-2E46-1F00-BA6E0AD40259}"/>
                </a:ext>
              </a:extLst>
            </p:cNvPr>
            <p:cNvGrpSpPr/>
            <p:nvPr/>
          </p:nvGrpSpPr>
          <p:grpSpPr>
            <a:xfrm>
              <a:off x="3381321" y="1560378"/>
              <a:ext cx="1607683" cy="1537821"/>
              <a:chOff x="1402699" y="1398454"/>
              <a:chExt cx="1451299" cy="1029742"/>
            </a:xfrm>
          </p:grpSpPr>
          <p:sp>
            <p:nvSpPr>
              <p:cNvPr id="42" name="Flowchart: Magnetic Disk 3">
                <a:extLst>
                  <a:ext uri="{FF2B5EF4-FFF2-40B4-BE49-F238E27FC236}">
                    <a16:creationId xmlns:a16="http://schemas.microsoft.com/office/drawing/2014/main" id="{8827FDBF-ADBC-A823-DAFA-DAE22B3954A4}"/>
                  </a:ext>
                </a:extLst>
              </p:cNvPr>
              <p:cNvSpPr/>
              <p:nvPr/>
            </p:nvSpPr>
            <p:spPr>
              <a:xfrm>
                <a:off x="1402699" y="1398454"/>
                <a:ext cx="1451299" cy="1029742"/>
              </a:xfrm>
              <a:prstGeom prst="flowChartMagneticDisk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e Sans A 35 Light"/>
                  <a:ea typeface="+mn-ea"/>
                  <a:cs typeface="+mn-cs"/>
                </a:endParaRPr>
              </a:p>
            </p:txBody>
          </p:sp>
          <p:sp>
            <p:nvSpPr>
              <p:cNvPr id="43" name="Shape 2536">
                <a:extLst>
                  <a:ext uri="{FF2B5EF4-FFF2-40B4-BE49-F238E27FC236}">
                    <a16:creationId xmlns:a16="http://schemas.microsoft.com/office/drawing/2014/main" id="{6B1A1E22-08C1-978E-2738-4A8378C56D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79244" y="1889245"/>
                <a:ext cx="298209" cy="2982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18" y="11782"/>
                    </a:moveTo>
                    <a:lnTo>
                      <a:pt x="14236" y="11782"/>
                    </a:lnTo>
                    <a:cubicBezTo>
                      <a:pt x="14507" y="11782"/>
                      <a:pt x="14727" y="11562"/>
                      <a:pt x="14727" y="11291"/>
                    </a:cubicBezTo>
                    <a:cubicBezTo>
                      <a:pt x="14727" y="11020"/>
                      <a:pt x="14507" y="10800"/>
                      <a:pt x="14236" y="10800"/>
                    </a:cubicBezTo>
                    <a:lnTo>
                      <a:pt x="4418" y="10800"/>
                    </a:lnTo>
                    <a:cubicBezTo>
                      <a:pt x="4147" y="10800"/>
                      <a:pt x="3927" y="11020"/>
                      <a:pt x="3927" y="11291"/>
                    </a:cubicBezTo>
                    <a:cubicBezTo>
                      <a:pt x="3927" y="11562"/>
                      <a:pt x="4147" y="11782"/>
                      <a:pt x="4418" y="11782"/>
                    </a:cubicBezTo>
                    <a:moveTo>
                      <a:pt x="20618" y="20618"/>
                    </a:moveTo>
                    <a:lnTo>
                      <a:pt x="5891" y="20618"/>
                    </a:lnTo>
                    <a:lnTo>
                      <a:pt x="5891" y="16200"/>
                    </a:lnTo>
                    <a:cubicBezTo>
                      <a:pt x="5891" y="15929"/>
                      <a:pt x="5671" y="15709"/>
                      <a:pt x="5400" y="15709"/>
                    </a:cubicBezTo>
                    <a:lnTo>
                      <a:pt x="982" y="15709"/>
                    </a:lnTo>
                    <a:lnTo>
                      <a:pt x="982" y="982"/>
                    </a:lnTo>
                    <a:lnTo>
                      <a:pt x="20618" y="982"/>
                    </a:lnTo>
                    <a:cubicBezTo>
                      <a:pt x="20618" y="982"/>
                      <a:pt x="20618" y="20618"/>
                      <a:pt x="20618" y="20618"/>
                    </a:cubicBezTo>
                    <a:close/>
                    <a:moveTo>
                      <a:pt x="4909" y="20127"/>
                    </a:moveTo>
                    <a:lnTo>
                      <a:pt x="1473" y="16691"/>
                    </a:lnTo>
                    <a:lnTo>
                      <a:pt x="4909" y="16691"/>
                    </a:lnTo>
                    <a:cubicBezTo>
                      <a:pt x="4909" y="16691"/>
                      <a:pt x="4909" y="20127"/>
                      <a:pt x="4909" y="20127"/>
                    </a:cubicBezTo>
                    <a:close/>
                    <a:moveTo>
                      <a:pt x="20618" y="0"/>
                    </a:moveTo>
                    <a:lnTo>
                      <a:pt x="982" y="0"/>
                    </a:lnTo>
                    <a:cubicBezTo>
                      <a:pt x="440" y="0"/>
                      <a:pt x="0" y="440"/>
                      <a:pt x="0" y="982"/>
                    </a:cubicBezTo>
                    <a:lnTo>
                      <a:pt x="0" y="16691"/>
                    </a:lnTo>
                    <a:lnTo>
                      <a:pt x="4909" y="21600"/>
                    </a:lnTo>
                    <a:lnTo>
                      <a:pt x="20618" y="21600"/>
                    </a:lnTo>
                    <a:cubicBezTo>
                      <a:pt x="21160" y="21600"/>
                      <a:pt x="21600" y="21161"/>
                      <a:pt x="21600" y="20618"/>
                    </a:cubicBezTo>
                    <a:lnTo>
                      <a:pt x="21600" y="982"/>
                    </a:lnTo>
                    <a:cubicBezTo>
                      <a:pt x="21600" y="440"/>
                      <a:pt x="21160" y="0"/>
                      <a:pt x="20618" y="0"/>
                    </a:cubicBezTo>
                    <a:moveTo>
                      <a:pt x="4418" y="8836"/>
                    </a:moveTo>
                    <a:lnTo>
                      <a:pt x="17182" y="8836"/>
                    </a:lnTo>
                    <a:cubicBezTo>
                      <a:pt x="17453" y="8836"/>
                      <a:pt x="17673" y="8617"/>
                      <a:pt x="17673" y="8345"/>
                    </a:cubicBezTo>
                    <a:cubicBezTo>
                      <a:pt x="17673" y="8075"/>
                      <a:pt x="17453" y="7855"/>
                      <a:pt x="17182" y="7855"/>
                    </a:cubicBezTo>
                    <a:lnTo>
                      <a:pt x="4418" y="7855"/>
                    </a:lnTo>
                    <a:cubicBezTo>
                      <a:pt x="4147" y="7855"/>
                      <a:pt x="3927" y="8075"/>
                      <a:pt x="3927" y="8345"/>
                    </a:cubicBezTo>
                    <a:cubicBezTo>
                      <a:pt x="3927" y="8617"/>
                      <a:pt x="4147" y="8836"/>
                      <a:pt x="4418" y="8836"/>
                    </a:cubicBezTo>
                    <a:moveTo>
                      <a:pt x="4418" y="5891"/>
                    </a:moveTo>
                    <a:lnTo>
                      <a:pt x="10309" y="5891"/>
                    </a:lnTo>
                    <a:cubicBezTo>
                      <a:pt x="10580" y="5891"/>
                      <a:pt x="10800" y="5672"/>
                      <a:pt x="10800" y="5400"/>
                    </a:cubicBezTo>
                    <a:cubicBezTo>
                      <a:pt x="10800" y="5129"/>
                      <a:pt x="10580" y="4909"/>
                      <a:pt x="10309" y="4909"/>
                    </a:cubicBezTo>
                    <a:lnTo>
                      <a:pt x="4418" y="4909"/>
                    </a:lnTo>
                    <a:cubicBezTo>
                      <a:pt x="4147" y="4909"/>
                      <a:pt x="3927" y="5129"/>
                      <a:pt x="3927" y="5400"/>
                    </a:cubicBezTo>
                    <a:cubicBezTo>
                      <a:pt x="3927" y="5672"/>
                      <a:pt x="4147" y="5891"/>
                      <a:pt x="4418" y="5891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8000"/>
                </a:solidFill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Core Sans A 35 Light"/>
                  <a:ea typeface="Open Sans Semibold" charset="0"/>
                  <a:cs typeface="Open Sans Semibold" charset="0"/>
                  <a:sym typeface="Gill Sans"/>
                </a:endParaRPr>
              </a:p>
            </p:txBody>
          </p:sp>
        </p:grpSp>
        <p:sp>
          <p:nvSpPr>
            <p:cNvPr id="12" name="TextBox 25">
              <a:extLst>
                <a:ext uri="{FF2B5EF4-FFF2-40B4-BE49-F238E27FC236}">
                  <a16:creationId xmlns:a16="http://schemas.microsoft.com/office/drawing/2014/main" id="{4131814C-C4E9-C72D-717C-157DA0AD0B09}"/>
                </a:ext>
              </a:extLst>
            </p:cNvPr>
            <p:cNvSpPr txBox="1"/>
            <p:nvPr/>
          </p:nvSpPr>
          <p:spPr>
            <a:xfrm>
              <a:off x="296001" y="895789"/>
              <a:ext cx="2941535" cy="2800767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League Spartan" charset="0"/>
                  <a:cs typeface="Poppins SemiBold" pitchFamily="2" charset="77"/>
                </a:rPr>
                <a:t>SAP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League Spartan" charset="0"/>
                  <a:cs typeface="Poppins SemiBold" pitchFamily="2" charset="77"/>
                </a:rPr>
                <a:t>CRM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League Spartan" charset="0"/>
                  <a:cs typeface="Poppins SemiBold" pitchFamily="2" charset="77"/>
                </a:rPr>
                <a:t>Proveedores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League Spartan" charset="0"/>
                  <a:cs typeface="Poppins SemiBold" pitchFamily="2" charset="77"/>
                </a:rPr>
                <a:t>TPI´S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League Spartan" charset="0"/>
                  <a:cs typeface="Poppins SemiBold" pitchFamily="2" charset="77"/>
                </a:rPr>
                <a:t>Empleados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League Spartan" charset="0"/>
                  <a:cs typeface="Poppins SemiBold" pitchFamily="2" charset="77"/>
                </a:rPr>
                <a:t>Declaraciones estructuradas de empleados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League Spartan" charset="0"/>
                  <a:cs typeface="Poppins SemiBold" pitchFamily="2" charset="77"/>
                </a:rPr>
                <a:t>Contratistas del Estado-SECOP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League Spartan" charset="0"/>
                  <a:cs typeface="Poppins SemiBold" pitchFamily="2" charset="77"/>
                </a:rPr>
                <a:t>Función Pública 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League Spartan" charset="0"/>
                  <a:cs typeface="Poppins SemiBold" pitchFamily="2" charset="77"/>
                </a:rPr>
                <a:t>Requerimientos Judiciales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Core Sans A 35 Light"/>
                <a:ea typeface="League Spartan" charset="0"/>
                <a:cs typeface="Poppins SemiBold" pitchFamily="2" charset="77"/>
              </a:endParaRPr>
            </a:p>
          </p:txBody>
        </p:sp>
        <p:sp>
          <p:nvSpPr>
            <p:cNvPr id="13" name="TextBox 2">
              <a:extLst>
                <a:ext uri="{FF2B5EF4-FFF2-40B4-BE49-F238E27FC236}">
                  <a16:creationId xmlns:a16="http://schemas.microsoft.com/office/drawing/2014/main" id="{06410882-6207-2041-4EDE-EF8C1C4906A4}"/>
                </a:ext>
              </a:extLst>
            </p:cNvPr>
            <p:cNvSpPr txBox="1"/>
            <p:nvPr/>
          </p:nvSpPr>
          <p:spPr>
            <a:xfrm>
              <a:off x="3840797" y="725138"/>
              <a:ext cx="2113277" cy="46166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00"/>
                  </a:solidFill>
                  <a:effectLst/>
                  <a:uLnTx/>
                  <a:uFillTx/>
                  <a:latin typeface="Core Sans A 35 Light"/>
                  <a:ea typeface="+mn-ea"/>
                  <a:cs typeface="Arial" panose="020B0604020202020204" pitchFamily="34" charset="0"/>
                  <a:sym typeface="Arial" panose="020B0604020202020204" pitchFamily="34" charset="0"/>
                </a:rPr>
                <a:t>Bases de datos </a:t>
              </a:r>
            </a:p>
          </p:txBody>
        </p:sp>
        <p:sp>
          <p:nvSpPr>
            <p:cNvPr id="14" name="TextBox 2">
              <a:extLst>
                <a:ext uri="{FF2B5EF4-FFF2-40B4-BE49-F238E27FC236}">
                  <a16:creationId xmlns:a16="http://schemas.microsoft.com/office/drawing/2014/main" id="{809B22BA-F3A2-3569-F459-4712798F142E}"/>
                </a:ext>
              </a:extLst>
            </p:cNvPr>
            <p:cNvSpPr txBox="1"/>
            <p:nvPr/>
          </p:nvSpPr>
          <p:spPr>
            <a:xfrm>
              <a:off x="8719594" y="714307"/>
              <a:ext cx="2113277" cy="46166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00"/>
                  </a:solidFill>
                  <a:effectLst/>
                  <a:uLnTx/>
                  <a:uFillTx/>
                  <a:latin typeface="Core Sans A 35 Light"/>
                  <a:ea typeface="+mn-ea"/>
                  <a:cs typeface="Arial" panose="020B0604020202020204" pitchFamily="34" charset="0"/>
                  <a:sym typeface="Arial" panose="020B0604020202020204" pitchFamily="34" charset="0"/>
                </a:rPr>
                <a:t>Herramientas</a:t>
              </a:r>
            </a:p>
          </p:txBody>
        </p:sp>
        <p:sp>
          <p:nvSpPr>
            <p:cNvPr id="15" name="TextBox 25">
              <a:extLst>
                <a:ext uri="{FF2B5EF4-FFF2-40B4-BE49-F238E27FC236}">
                  <a16:creationId xmlns:a16="http://schemas.microsoft.com/office/drawing/2014/main" id="{B5363850-7C33-356A-68AC-9A91F193DA92}"/>
                </a:ext>
              </a:extLst>
            </p:cNvPr>
            <p:cNvSpPr txBox="1"/>
            <p:nvPr/>
          </p:nvSpPr>
          <p:spPr>
            <a:xfrm>
              <a:off x="9086484" y="1919502"/>
              <a:ext cx="1335622" cy="584775"/>
            </a:xfrm>
            <a:prstGeom prst="rect">
              <a:avLst/>
            </a:prstGeom>
            <a:noFill/>
          </p:spPr>
          <p:txBody>
            <a:bodyPr wrap="none" rtlCol="0" anchor="b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+mn-ea"/>
                  <a:cs typeface="Poppins SemiBold" pitchFamily="2" charset="77"/>
                </a:rPr>
                <a:t>SPSS Modeler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E2841"/>
                  </a:solidFill>
                  <a:effectLst/>
                  <a:uLnTx/>
                  <a:uFillTx/>
                  <a:latin typeface="Core Sans A 35 Light"/>
                  <a:ea typeface="+mn-ea"/>
                  <a:cs typeface="Poppins SemiBold" pitchFamily="2" charset="77"/>
                </a:rPr>
                <a:t>R Studio</a:t>
              </a:r>
            </a:p>
          </p:txBody>
        </p:sp>
        <p:sp>
          <p:nvSpPr>
            <p:cNvPr id="16" name="Google Shape;99;p1">
              <a:hlinkClick r:id="rId4" action="ppaction://hlinksldjump"/>
              <a:extLst>
                <a:ext uri="{FF2B5EF4-FFF2-40B4-BE49-F238E27FC236}">
                  <a16:creationId xmlns:a16="http://schemas.microsoft.com/office/drawing/2014/main" id="{E8197209-CC23-C7E5-9F48-C7E7A8CC0F4D}"/>
                </a:ext>
              </a:extLst>
            </p:cNvPr>
            <p:cNvSpPr/>
            <p:nvPr/>
          </p:nvSpPr>
          <p:spPr>
            <a:xfrm>
              <a:off x="8669436" y="1091697"/>
              <a:ext cx="2160000" cy="2160000"/>
            </a:xfrm>
            <a:custGeom>
              <a:avLst/>
              <a:gdLst/>
              <a:ahLst/>
              <a:cxnLst/>
              <a:rect l="l" t="t" r="r" b="b"/>
              <a:pathLst>
                <a:path w="305" h="306" extrusionOk="0">
                  <a:moveTo>
                    <a:pt x="159" y="305"/>
                  </a:moveTo>
                  <a:cubicBezTo>
                    <a:pt x="150" y="306"/>
                    <a:pt x="142" y="305"/>
                    <a:pt x="134" y="304"/>
                  </a:cubicBezTo>
                  <a:cubicBezTo>
                    <a:pt x="137" y="290"/>
                    <a:pt x="129" y="276"/>
                    <a:pt x="115" y="272"/>
                  </a:cubicBezTo>
                  <a:cubicBezTo>
                    <a:pt x="102" y="268"/>
                    <a:pt x="87" y="275"/>
                    <a:pt x="82" y="288"/>
                  </a:cubicBezTo>
                  <a:cubicBezTo>
                    <a:pt x="74" y="284"/>
                    <a:pt x="68" y="280"/>
                    <a:pt x="61" y="275"/>
                  </a:cubicBezTo>
                  <a:cubicBezTo>
                    <a:pt x="70" y="265"/>
                    <a:pt x="70" y="248"/>
                    <a:pt x="61" y="238"/>
                  </a:cubicBezTo>
                  <a:cubicBezTo>
                    <a:pt x="51" y="227"/>
                    <a:pt x="35" y="226"/>
                    <a:pt x="24" y="235"/>
                  </a:cubicBezTo>
                  <a:cubicBezTo>
                    <a:pt x="19" y="228"/>
                    <a:pt x="15" y="221"/>
                    <a:pt x="12" y="213"/>
                  </a:cubicBezTo>
                  <a:cubicBezTo>
                    <a:pt x="26" y="209"/>
                    <a:pt x="34" y="195"/>
                    <a:pt x="30" y="181"/>
                  </a:cubicBezTo>
                  <a:cubicBezTo>
                    <a:pt x="27" y="167"/>
                    <a:pt x="14" y="158"/>
                    <a:pt x="0" y="160"/>
                  </a:cubicBezTo>
                  <a:cubicBezTo>
                    <a:pt x="0" y="151"/>
                    <a:pt x="0" y="143"/>
                    <a:pt x="1" y="135"/>
                  </a:cubicBezTo>
                  <a:cubicBezTo>
                    <a:pt x="15" y="138"/>
                    <a:pt x="29" y="130"/>
                    <a:pt x="33" y="116"/>
                  </a:cubicBezTo>
                  <a:cubicBezTo>
                    <a:pt x="37" y="103"/>
                    <a:pt x="30" y="88"/>
                    <a:pt x="17" y="83"/>
                  </a:cubicBezTo>
                  <a:cubicBezTo>
                    <a:pt x="21" y="75"/>
                    <a:pt x="25" y="68"/>
                    <a:pt x="30" y="62"/>
                  </a:cubicBezTo>
                  <a:cubicBezTo>
                    <a:pt x="41" y="71"/>
                    <a:pt x="57" y="71"/>
                    <a:pt x="67" y="62"/>
                  </a:cubicBezTo>
                  <a:cubicBezTo>
                    <a:pt x="78" y="52"/>
                    <a:pt x="79" y="36"/>
                    <a:pt x="70" y="25"/>
                  </a:cubicBezTo>
                  <a:cubicBezTo>
                    <a:pt x="77" y="20"/>
                    <a:pt x="84" y="16"/>
                    <a:pt x="92" y="13"/>
                  </a:cubicBezTo>
                  <a:cubicBezTo>
                    <a:pt x="96" y="27"/>
                    <a:pt x="110" y="35"/>
                    <a:pt x="124" y="31"/>
                  </a:cubicBezTo>
                  <a:cubicBezTo>
                    <a:pt x="138" y="28"/>
                    <a:pt x="147" y="15"/>
                    <a:pt x="145" y="1"/>
                  </a:cubicBezTo>
                  <a:cubicBezTo>
                    <a:pt x="154" y="0"/>
                    <a:pt x="162" y="1"/>
                    <a:pt x="170" y="2"/>
                  </a:cubicBezTo>
                  <a:cubicBezTo>
                    <a:pt x="167" y="16"/>
                    <a:pt x="175" y="30"/>
                    <a:pt x="189" y="34"/>
                  </a:cubicBezTo>
                  <a:cubicBezTo>
                    <a:pt x="203" y="38"/>
                    <a:pt x="217" y="31"/>
                    <a:pt x="222" y="18"/>
                  </a:cubicBezTo>
                  <a:cubicBezTo>
                    <a:pt x="230" y="22"/>
                    <a:pt x="237" y="26"/>
                    <a:pt x="243" y="31"/>
                  </a:cubicBezTo>
                  <a:cubicBezTo>
                    <a:pt x="234" y="41"/>
                    <a:pt x="234" y="58"/>
                    <a:pt x="243" y="68"/>
                  </a:cubicBezTo>
                  <a:cubicBezTo>
                    <a:pt x="253" y="79"/>
                    <a:pt x="269" y="80"/>
                    <a:pt x="281" y="71"/>
                  </a:cubicBezTo>
                  <a:cubicBezTo>
                    <a:pt x="285" y="78"/>
                    <a:pt x="289" y="85"/>
                    <a:pt x="292" y="93"/>
                  </a:cubicBezTo>
                  <a:cubicBezTo>
                    <a:pt x="279" y="97"/>
                    <a:pt x="270" y="111"/>
                    <a:pt x="274" y="125"/>
                  </a:cubicBezTo>
                  <a:cubicBezTo>
                    <a:pt x="277" y="139"/>
                    <a:pt x="290" y="148"/>
                    <a:pt x="304" y="146"/>
                  </a:cubicBezTo>
                  <a:cubicBezTo>
                    <a:pt x="305" y="155"/>
                    <a:pt x="304" y="163"/>
                    <a:pt x="303" y="171"/>
                  </a:cubicBezTo>
                  <a:cubicBezTo>
                    <a:pt x="290" y="168"/>
                    <a:pt x="276" y="176"/>
                    <a:pt x="271" y="190"/>
                  </a:cubicBezTo>
                  <a:cubicBezTo>
                    <a:pt x="267" y="203"/>
                    <a:pt x="274" y="218"/>
                    <a:pt x="287" y="223"/>
                  </a:cubicBezTo>
                  <a:cubicBezTo>
                    <a:pt x="283" y="231"/>
                    <a:pt x="279" y="238"/>
                    <a:pt x="274" y="244"/>
                  </a:cubicBezTo>
                  <a:cubicBezTo>
                    <a:pt x="264" y="235"/>
                    <a:pt x="247" y="235"/>
                    <a:pt x="237" y="244"/>
                  </a:cubicBezTo>
                  <a:cubicBezTo>
                    <a:pt x="226" y="254"/>
                    <a:pt x="225" y="270"/>
                    <a:pt x="234" y="281"/>
                  </a:cubicBezTo>
                  <a:cubicBezTo>
                    <a:pt x="227" y="286"/>
                    <a:pt x="220" y="290"/>
                    <a:pt x="212" y="293"/>
                  </a:cubicBezTo>
                  <a:cubicBezTo>
                    <a:pt x="208" y="280"/>
                    <a:pt x="194" y="271"/>
                    <a:pt x="180" y="275"/>
                  </a:cubicBezTo>
                  <a:cubicBezTo>
                    <a:pt x="166" y="278"/>
                    <a:pt x="157" y="291"/>
                    <a:pt x="159" y="305"/>
                  </a:cubicBezTo>
                  <a:close/>
                  <a:moveTo>
                    <a:pt x="128" y="48"/>
                  </a:moveTo>
                  <a:cubicBezTo>
                    <a:pt x="70" y="61"/>
                    <a:pt x="34" y="119"/>
                    <a:pt x="47" y="177"/>
                  </a:cubicBezTo>
                  <a:cubicBezTo>
                    <a:pt x="60" y="235"/>
                    <a:pt x="118" y="271"/>
                    <a:pt x="176" y="258"/>
                  </a:cubicBezTo>
                  <a:cubicBezTo>
                    <a:pt x="234" y="245"/>
                    <a:pt x="270" y="187"/>
                    <a:pt x="257" y="129"/>
                  </a:cubicBezTo>
                  <a:cubicBezTo>
                    <a:pt x="244" y="71"/>
                    <a:pt x="186" y="35"/>
                    <a:pt x="128" y="48"/>
                  </a:cubicBez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17C31643-5FAD-BF51-8A93-A446F0C14B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3216" y="2223567"/>
              <a:ext cx="2106000" cy="2106000"/>
            </a:xfrm>
            <a:custGeom>
              <a:avLst/>
              <a:gdLst>
                <a:gd name="T0" fmla="*/ 598852793 w 4621"/>
                <a:gd name="T1" fmla="*/ 299426397 h 4621"/>
                <a:gd name="T2" fmla="*/ 299426397 w 4621"/>
                <a:gd name="T3" fmla="*/ 598852793 h 4621"/>
                <a:gd name="T4" fmla="*/ 0 w 4621"/>
                <a:gd name="T5" fmla="*/ 299426397 h 4621"/>
                <a:gd name="T6" fmla="*/ 299426397 w 4621"/>
                <a:gd name="T7" fmla="*/ 0 h 4621"/>
                <a:gd name="T8" fmla="*/ 598852793 w 4621"/>
                <a:gd name="T9" fmla="*/ 299426397 h 46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21" h="4621">
                  <a:moveTo>
                    <a:pt x="4620" y="2310"/>
                  </a:moveTo>
                  <a:cubicBezTo>
                    <a:pt x="4620" y="3585"/>
                    <a:pt x="3585" y="4620"/>
                    <a:pt x="2310" y="4620"/>
                  </a:cubicBezTo>
                  <a:cubicBezTo>
                    <a:pt x="1034" y="4620"/>
                    <a:pt x="0" y="3585"/>
                    <a:pt x="0" y="2310"/>
                  </a:cubicBezTo>
                  <a:cubicBezTo>
                    <a:pt x="0" y="1033"/>
                    <a:pt x="1034" y="0"/>
                    <a:pt x="2310" y="0"/>
                  </a:cubicBezTo>
                  <a:cubicBezTo>
                    <a:pt x="3585" y="0"/>
                    <a:pt x="4620" y="1033"/>
                    <a:pt x="4620" y="2310"/>
                  </a:cubicBezTo>
                </a:path>
              </a:pathLst>
            </a:custGeom>
            <a:solidFill>
              <a:schemeClr val="bg1"/>
            </a:solidFill>
            <a:ln w="76200">
              <a:solidFill>
                <a:schemeClr val="accent5">
                  <a:lumMod val="50000"/>
                </a:schemeClr>
              </a:solidFill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83CC3998-BD1E-3780-A5A8-1EFAAF5725B8}"/>
                </a:ext>
              </a:extLst>
            </p:cNvPr>
            <p:cNvGrpSpPr/>
            <p:nvPr/>
          </p:nvGrpSpPr>
          <p:grpSpPr>
            <a:xfrm>
              <a:off x="6489271" y="2583897"/>
              <a:ext cx="1137600" cy="1335600"/>
              <a:chOff x="11086475" y="6348884"/>
              <a:chExt cx="2218020" cy="2414512"/>
            </a:xfrm>
            <a:solidFill>
              <a:schemeClr val="bg1"/>
            </a:solidFill>
          </p:grpSpPr>
          <p:sp>
            <p:nvSpPr>
              <p:cNvPr id="22" name="Freeform 27">
                <a:extLst>
                  <a:ext uri="{FF2B5EF4-FFF2-40B4-BE49-F238E27FC236}">
                    <a16:creationId xmlns:a16="http://schemas.microsoft.com/office/drawing/2014/main" id="{721D5C48-C5E9-747E-55DE-660457FFA7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6475" y="6348884"/>
                <a:ext cx="1062384" cy="2414512"/>
              </a:xfrm>
              <a:custGeom>
                <a:avLst/>
                <a:gdLst>
                  <a:gd name="T0" fmla="*/ 503531 w 1406"/>
                  <a:gd name="T1" fmla="*/ 61561 h 3197"/>
                  <a:gd name="T2" fmla="*/ 498128 w 1406"/>
                  <a:gd name="T3" fmla="*/ 38521 h 3197"/>
                  <a:gd name="T4" fmla="*/ 440139 w 1406"/>
                  <a:gd name="T5" fmla="*/ 0 h 3197"/>
                  <a:gd name="T6" fmla="*/ 379269 w 1406"/>
                  <a:gd name="T7" fmla="*/ 50401 h 3197"/>
                  <a:gd name="T8" fmla="*/ 360179 w 1406"/>
                  <a:gd name="T9" fmla="*/ 48601 h 3197"/>
                  <a:gd name="T10" fmla="*/ 231595 w 1406"/>
                  <a:gd name="T11" fmla="*/ 177123 h 3197"/>
                  <a:gd name="T12" fmla="*/ 231955 w 1406"/>
                  <a:gd name="T13" fmla="*/ 187563 h 3197"/>
                  <a:gd name="T14" fmla="*/ 179009 w 1406"/>
                  <a:gd name="T15" fmla="*/ 177123 h 3197"/>
                  <a:gd name="T16" fmla="*/ 39260 w 1406"/>
                  <a:gd name="T17" fmla="*/ 317165 h 3197"/>
                  <a:gd name="T18" fmla="*/ 56908 w 1406"/>
                  <a:gd name="T19" fmla="*/ 385206 h 3197"/>
                  <a:gd name="T20" fmla="*/ 0 w 1406"/>
                  <a:gd name="T21" fmla="*/ 502568 h 3197"/>
                  <a:gd name="T22" fmla="*/ 70235 w 1406"/>
                  <a:gd name="T23" fmla="*/ 629650 h 3197"/>
                  <a:gd name="T24" fmla="*/ 39260 w 1406"/>
                  <a:gd name="T25" fmla="*/ 717851 h 3197"/>
                  <a:gd name="T26" fmla="*/ 115257 w 1406"/>
                  <a:gd name="T27" fmla="*/ 842413 h 3197"/>
                  <a:gd name="T28" fmla="*/ 114177 w 1406"/>
                  <a:gd name="T29" fmla="*/ 857893 h 3197"/>
                  <a:gd name="T30" fmla="*/ 218629 w 1406"/>
                  <a:gd name="T31" fmla="*/ 993256 h 3197"/>
                  <a:gd name="T32" fmla="*/ 339649 w 1406"/>
                  <a:gd name="T33" fmla="*/ 1078937 h 3197"/>
                  <a:gd name="T34" fmla="*/ 375307 w 1406"/>
                  <a:gd name="T35" fmla="*/ 1073897 h 3197"/>
                  <a:gd name="T36" fmla="*/ 440139 w 1406"/>
                  <a:gd name="T37" fmla="*/ 1150578 h 3197"/>
                  <a:gd name="T38" fmla="*/ 506052 w 1406"/>
                  <a:gd name="T39" fmla="*/ 1094057 h 3197"/>
                  <a:gd name="T40" fmla="*/ 503531 w 1406"/>
                  <a:gd name="T41" fmla="*/ 61561 h 319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406" h="3197">
                    <a:moveTo>
                      <a:pt x="1398" y="171"/>
                    </a:moveTo>
                    <a:cubicBezTo>
                      <a:pt x="1395" y="148"/>
                      <a:pt x="1390" y="127"/>
                      <a:pt x="1383" y="107"/>
                    </a:cubicBezTo>
                    <a:cubicBezTo>
                      <a:pt x="1358" y="43"/>
                      <a:pt x="1311" y="0"/>
                      <a:pt x="1222" y="0"/>
                    </a:cubicBezTo>
                    <a:cubicBezTo>
                      <a:pt x="1121" y="0"/>
                      <a:pt x="1073" y="57"/>
                      <a:pt x="1053" y="140"/>
                    </a:cubicBezTo>
                    <a:cubicBezTo>
                      <a:pt x="1036" y="137"/>
                      <a:pt x="1018" y="135"/>
                      <a:pt x="1000" y="135"/>
                    </a:cubicBezTo>
                    <a:cubicBezTo>
                      <a:pt x="803" y="135"/>
                      <a:pt x="643" y="295"/>
                      <a:pt x="643" y="492"/>
                    </a:cubicBezTo>
                    <a:cubicBezTo>
                      <a:pt x="643" y="502"/>
                      <a:pt x="644" y="512"/>
                      <a:pt x="644" y="521"/>
                    </a:cubicBezTo>
                    <a:cubicBezTo>
                      <a:pt x="599" y="502"/>
                      <a:pt x="550" y="492"/>
                      <a:pt x="497" y="492"/>
                    </a:cubicBezTo>
                    <a:cubicBezTo>
                      <a:pt x="283" y="492"/>
                      <a:pt x="109" y="666"/>
                      <a:pt x="109" y="881"/>
                    </a:cubicBezTo>
                    <a:cubicBezTo>
                      <a:pt x="109" y="950"/>
                      <a:pt x="127" y="1014"/>
                      <a:pt x="158" y="1070"/>
                    </a:cubicBezTo>
                    <a:cubicBezTo>
                      <a:pt x="61" y="1146"/>
                      <a:pt x="0" y="1264"/>
                      <a:pt x="0" y="1396"/>
                    </a:cubicBezTo>
                    <a:cubicBezTo>
                      <a:pt x="0" y="1545"/>
                      <a:pt x="78" y="1675"/>
                      <a:pt x="195" y="1749"/>
                    </a:cubicBezTo>
                    <a:cubicBezTo>
                      <a:pt x="141" y="1816"/>
                      <a:pt x="109" y="1901"/>
                      <a:pt x="109" y="1994"/>
                    </a:cubicBezTo>
                    <a:cubicBezTo>
                      <a:pt x="109" y="2144"/>
                      <a:pt x="194" y="2275"/>
                      <a:pt x="320" y="2340"/>
                    </a:cubicBezTo>
                    <a:cubicBezTo>
                      <a:pt x="318" y="2354"/>
                      <a:pt x="317" y="2368"/>
                      <a:pt x="317" y="2383"/>
                    </a:cubicBezTo>
                    <a:cubicBezTo>
                      <a:pt x="317" y="2564"/>
                      <a:pt x="441" y="2715"/>
                      <a:pt x="607" y="2759"/>
                    </a:cubicBezTo>
                    <a:cubicBezTo>
                      <a:pt x="656" y="2898"/>
                      <a:pt x="788" y="2997"/>
                      <a:pt x="943" y="2997"/>
                    </a:cubicBezTo>
                    <a:cubicBezTo>
                      <a:pt x="978" y="2997"/>
                      <a:pt x="1011" y="2992"/>
                      <a:pt x="1042" y="2983"/>
                    </a:cubicBezTo>
                    <a:cubicBezTo>
                      <a:pt x="1050" y="3104"/>
                      <a:pt x="1093" y="3196"/>
                      <a:pt x="1222" y="3196"/>
                    </a:cubicBezTo>
                    <a:cubicBezTo>
                      <a:pt x="1405" y="3196"/>
                      <a:pt x="1402" y="3038"/>
                      <a:pt x="1405" y="3039"/>
                    </a:cubicBezTo>
                    <a:cubicBezTo>
                      <a:pt x="1405" y="3039"/>
                      <a:pt x="1401" y="171"/>
                      <a:pt x="1398" y="171"/>
                    </a:cubicBezTo>
                  </a:path>
                </a:pathLst>
              </a:custGeom>
              <a:grpFill/>
              <a:ln>
                <a:solidFill>
                  <a:srgbClr val="00AD01"/>
                </a:solidFill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23" name="Freeform 28">
                <a:extLst>
                  <a:ext uri="{FF2B5EF4-FFF2-40B4-BE49-F238E27FC236}">
                    <a16:creationId xmlns:a16="http://schemas.microsoft.com/office/drawing/2014/main" id="{0F6BA56C-932A-93A7-76C1-2A8778FEB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05923" y="7001635"/>
                <a:ext cx="439607" cy="552840"/>
              </a:xfrm>
              <a:custGeom>
                <a:avLst/>
                <a:gdLst>
                  <a:gd name="T0" fmla="*/ 209189 w 581"/>
                  <a:gd name="T1" fmla="*/ 0 h 732"/>
                  <a:gd name="T2" fmla="*/ 58429 w 581"/>
                  <a:gd name="T3" fmla="*/ 263165 h 73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1" h="732">
                    <a:moveTo>
                      <a:pt x="580" y="0"/>
                    </a:moveTo>
                    <a:cubicBezTo>
                      <a:pt x="580" y="0"/>
                      <a:pt x="0" y="35"/>
                      <a:pt x="162" y="731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24" name="Freeform 29">
                <a:extLst>
                  <a:ext uri="{FF2B5EF4-FFF2-40B4-BE49-F238E27FC236}">
                    <a16:creationId xmlns:a16="http://schemas.microsoft.com/office/drawing/2014/main" id="{DAB53CC2-E7CC-51B4-BE0F-BCC6D2F2E7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9119" y="6678592"/>
                <a:ext cx="286411" cy="269759"/>
              </a:xfrm>
              <a:custGeom>
                <a:avLst/>
                <a:gdLst>
                  <a:gd name="T0" fmla="*/ 0 w 379"/>
                  <a:gd name="T1" fmla="*/ 40588 h 358"/>
                  <a:gd name="T2" fmla="*/ 136165 w 379"/>
                  <a:gd name="T3" fmla="*/ 128228 h 35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79" h="358">
                    <a:moveTo>
                      <a:pt x="0" y="113"/>
                    </a:moveTo>
                    <a:cubicBezTo>
                      <a:pt x="0" y="113"/>
                      <a:pt x="378" y="0"/>
                      <a:pt x="378" y="357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25" name="Freeform 30">
                <a:extLst>
                  <a:ext uri="{FF2B5EF4-FFF2-40B4-BE49-F238E27FC236}">
                    <a16:creationId xmlns:a16="http://schemas.microsoft.com/office/drawing/2014/main" id="{B8127987-54E7-4790-0894-074B9B8406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72708" y="6718555"/>
                <a:ext cx="93250" cy="229794"/>
              </a:xfrm>
              <a:custGeom>
                <a:avLst/>
                <a:gdLst>
                  <a:gd name="T0" fmla="*/ 0 w 125"/>
                  <a:gd name="T1" fmla="*/ 0 h 303"/>
                  <a:gd name="T2" fmla="*/ 44094 w 125"/>
                  <a:gd name="T3" fmla="*/ 109175 h 303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25" h="303">
                    <a:moveTo>
                      <a:pt x="0" y="0"/>
                    </a:moveTo>
                    <a:cubicBezTo>
                      <a:pt x="0" y="0"/>
                      <a:pt x="0" y="171"/>
                      <a:pt x="124" y="302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26" name="Freeform 31">
                <a:extLst>
                  <a:ext uri="{FF2B5EF4-FFF2-40B4-BE49-F238E27FC236}">
                    <a16:creationId xmlns:a16="http://schemas.microsoft.com/office/drawing/2014/main" id="{51AE3CF8-56CA-D8BE-7322-5DE4E56D1D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06368" y="7028279"/>
                <a:ext cx="559500" cy="163189"/>
              </a:xfrm>
              <a:custGeom>
                <a:avLst/>
                <a:gdLst>
                  <a:gd name="T0" fmla="*/ 0 w 740"/>
                  <a:gd name="T1" fmla="*/ 60142 h 216"/>
                  <a:gd name="T2" fmla="*/ 149568 w 740"/>
                  <a:gd name="T3" fmla="*/ 77428 h 216"/>
                  <a:gd name="T4" fmla="*/ 266340 w 740"/>
                  <a:gd name="T5" fmla="*/ 37093 h 2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40" h="216">
                    <a:moveTo>
                      <a:pt x="0" y="167"/>
                    </a:moveTo>
                    <a:cubicBezTo>
                      <a:pt x="210" y="0"/>
                      <a:pt x="415" y="215"/>
                      <a:pt x="415" y="215"/>
                    </a:cubicBezTo>
                    <a:cubicBezTo>
                      <a:pt x="415" y="215"/>
                      <a:pt x="458" y="24"/>
                      <a:pt x="739" y="103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27" name="Freeform 32">
                <a:extLst>
                  <a:ext uri="{FF2B5EF4-FFF2-40B4-BE49-F238E27FC236}">
                    <a16:creationId xmlns:a16="http://schemas.microsoft.com/office/drawing/2014/main" id="{7E420B59-F86E-F3E7-1EF4-3539F461E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261" y="7601100"/>
                <a:ext cx="296401" cy="546179"/>
              </a:xfrm>
              <a:custGeom>
                <a:avLst/>
                <a:gdLst>
                  <a:gd name="T0" fmla="*/ 723 w 391"/>
                  <a:gd name="T1" fmla="*/ 259989 h 722"/>
                  <a:gd name="T2" fmla="*/ 101177 w 391"/>
                  <a:gd name="T3" fmla="*/ 142796 h 722"/>
                  <a:gd name="T4" fmla="*/ 140926 w 391"/>
                  <a:gd name="T5" fmla="*/ 0 h 7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1" h="722">
                    <a:moveTo>
                      <a:pt x="2" y="721"/>
                    </a:moveTo>
                    <a:cubicBezTo>
                      <a:pt x="2" y="721"/>
                      <a:pt x="0" y="361"/>
                      <a:pt x="280" y="396"/>
                    </a:cubicBezTo>
                    <a:cubicBezTo>
                      <a:pt x="280" y="396"/>
                      <a:pt x="135" y="198"/>
                      <a:pt x="390" y="0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28" name="Freeform 33">
                <a:extLst>
                  <a:ext uri="{FF2B5EF4-FFF2-40B4-BE49-F238E27FC236}">
                    <a16:creationId xmlns:a16="http://schemas.microsoft.com/office/drawing/2014/main" id="{8AC1B8F1-ADB2-67F5-3842-5663FB9B56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6119" y="8147279"/>
                <a:ext cx="129883" cy="339697"/>
              </a:xfrm>
              <a:custGeom>
                <a:avLst/>
                <a:gdLst>
                  <a:gd name="T0" fmla="*/ 61556 w 174"/>
                  <a:gd name="T1" fmla="*/ 0 h 450"/>
                  <a:gd name="T2" fmla="*/ 40207 w 174"/>
                  <a:gd name="T3" fmla="*/ 161565 h 45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74" h="450">
                    <a:moveTo>
                      <a:pt x="173" y="0"/>
                    </a:moveTo>
                    <a:cubicBezTo>
                      <a:pt x="173" y="0"/>
                      <a:pt x="0" y="186"/>
                      <a:pt x="113" y="449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29" name="Freeform 34">
                <a:extLst>
                  <a:ext uri="{FF2B5EF4-FFF2-40B4-BE49-F238E27FC236}">
                    <a16:creationId xmlns:a16="http://schemas.microsoft.com/office/drawing/2014/main" id="{6E63A5FF-C112-8BB9-977A-E16BC21CEB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65869" y="8123968"/>
                <a:ext cx="379661" cy="226464"/>
              </a:xfrm>
              <a:custGeom>
                <a:avLst/>
                <a:gdLst>
                  <a:gd name="T0" fmla="*/ 180615 w 503"/>
                  <a:gd name="T1" fmla="*/ 11438 h 302"/>
                  <a:gd name="T2" fmla="*/ 44614 w 503"/>
                  <a:gd name="T3" fmla="*/ 91865 h 302"/>
                  <a:gd name="T4" fmla="*/ 0 w 503"/>
                  <a:gd name="T5" fmla="*/ 107593 h 3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3" h="302">
                    <a:moveTo>
                      <a:pt x="502" y="32"/>
                    </a:moveTo>
                    <a:cubicBezTo>
                      <a:pt x="238" y="0"/>
                      <a:pt x="124" y="257"/>
                      <a:pt x="124" y="257"/>
                    </a:cubicBezTo>
                    <a:cubicBezTo>
                      <a:pt x="124" y="257"/>
                      <a:pt x="54" y="226"/>
                      <a:pt x="0" y="301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0" name="Freeform 35">
                <a:extLst>
                  <a:ext uri="{FF2B5EF4-FFF2-40B4-BE49-F238E27FC236}">
                    <a16:creationId xmlns:a16="http://schemas.microsoft.com/office/drawing/2014/main" id="{01B8D36F-511D-EA7D-3E9D-CB61E053A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2797" y="7371306"/>
                <a:ext cx="336365" cy="186500"/>
              </a:xfrm>
              <a:custGeom>
                <a:avLst/>
                <a:gdLst>
                  <a:gd name="T0" fmla="*/ 159977 w 445"/>
                  <a:gd name="T1" fmla="*/ 0 h 249"/>
                  <a:gd name="T2" fmla="*/ 0 w 445"/>
                  <a:gd name="T3" fmla="*/ 0 h 24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45" h="249">
                    <a:moveTo>
                      <a:pt x="444" y="0"/>
                    </a:moveTo>
                    <a:cubicBezTo>
                      <a:pt x="444" y="0"/>
                      <a:pt x="176" y="248"/>
                      <a:pt x="0" y="0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1" name="Freeform 36">
                <a:extLst>
                  <a:ext uri="{FF2B5EF4-FFF2-40B4-BE49-F238E27FC236}">
                    <a16:creationId xmlns:a16="http://schemas.microsoft.com/office/drawing/2014/main" id="{D63F6FF2-9CA1-A97A-CD61-A008951A9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9163" y="7711003"/>
                <a:ext cx="336367" cy="166518"/>
              </a:xfrm>
              <a:custGeom>
                <a:avLst/>
                <a:gdLst>
                  <a:gd name="T0" fmla="*/ 0 w 445"/>
                  <a:gd name="T1" fmla="*/ 25256 h 220"/>
                  <a:gd name="T2" fmla="*/ 159978 w 445"/>
                  <a:gd name="T3" fmla="*/ 79014 h 22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45" h="220">
                    <a:moveTo>
                      <a:pt x="0" y="70"/>
                    </a:moveTo>
                    <a:cubicBezTo>
                      <a:pt x="0" y="70"/>
                      <a:pt x="277" y="0"/>
                      <a:pt x="444" y="219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2" name="Freeform 37">
                <a:extLst>
                  <a:ext uri="{FF2B5EF4-FFF2-40B4-BE49-F238E27FC236}">
                    <a16:creationId xmlns:a16="http://schemas.microsoft.com/office/drawing/2014/main" id="{281D34FA-EA4A-0F7B-3D5C-1FD6D6FDF6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42109" y="6348884"/>
                <a:ext cx="1062386" cy="2414512"/>
              </a:xfrm>
              <a:custGeom>
                <a:avLst/>
                <a:gdLst>
                  <a:gd name="T0" fmla="*/ 2161 w 1406"/>
                  <a:gd name="T1" fmla="*/ 61561 h 3197"/>
                  <a:gd name="T2" fmla="*/ 7924 w 1406"/>
                  <a:gd name="T3" fmla="*/ 38521 h 3197"/>
                  <a:gd name="T4" fmla="*/ 65553 w 1406"/>
                  <a:gd name="T5" fmla="*/ 0 h 3197"/>
                  <a:gd name="T6" fmla="*/ 126783 w 1406"/>
                  <a:gd name="T7" fmla="*/ 50401 h 3197"/>
                  <a:gd name="T8" fmla="*/ 145873 w 1406"/>
                  <a:gd name="T9" fmla="*/ 48601 h 3197"/>
                  <a:gd name="T10" fmla="*/ 274457 w 1406"/>
                  <a:gd name="T11" fmla="*/ 177123 h 3197"/>
                  <a:gd name="T12" fmla="*/ 273737 w 1406"/>
                  <a:gd name="T13" fmla="*/ 187563 h 3197"/>
                  <a:gd name="T14" fmla="*/ 326683 w 1406"/>
                  <a:gd name="T15" fmla="*/ 177123 h 3197"/>
                  <a:gd name="T16" fmla="*/ 466793 w 1406"/>
                  <a:gd name="T17" fmla="*/ 317165 h 3197"/>
                  <a:gd name="T18" fmla="*/ 449144 w 1406"/>
                  <a:gd name="T19" fmla="*/ 385206 h 3197"/>
                  <a:gd name="T20" fmla="*/ 506053 w 1406"/>
                  <a:gd name="T21" fmla="*/ 502568 h 3197"/>
                  <a:gd name="T22" fmla="*/ 435818 w 1406"/>
                  <a:gd name="T23" fmla="*/ 629650 h 3197"/>
                  <a:gd name="T24" fmla="*/ 466793 w 1406"/>
                  <a:gd name="T25" fmla="*/ 717851 h 3197"/>
                  <a:gd name="T26" fmla="*/ 390795 w 1406"/>
                  <a:gd name="T27" fmla="*/ 842413 h 3197"/>
                  <a:gd name="T28" fmla="*/ 391876 w 1406"/>
                  <a:gd name="T29" fmla="*/ 857893 h 3197"/>
                  <a:gd name="T30" fmla="*/ 287063 w 1406"/>
                  <a:gd name="T31" fmla="*/ 993256 h 3197"/>
                  <a:gd name="T32" fmla="*/ 166403 w 1406"/>
                  <a:gd name="T33" fmla="*/ 1078937 h 3197"/>
                  <a:gd name="T34" fmla="*/ 130745 w 1406"/>
                  <a:gd name="T35" fmla="*/ 1073897 h 3197"/>
                  <a:gd name="T36" fmla="*/ 65553 w 1406"/>
                  <a:gd name="T37" fmla="*/ 1150578 h 3197"/>
                  <a:gd name="T38" fmla="*/ 0 w 1406"/>
                  <a:gd name="T39" fmla="*/ 1094057 h 3197"/>
                  <a:gd name="T40" fmla="*/ 2161 w 1406"/>
                  <a:gd name="T41" fmla="*/ 61561 h 319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406" h="3197">
                    <a:moveTo>
                      <a:pt x="6" y="171"/>
                    </a:moveTo>
                    <a:cubicBezTo>
                      <a:pt x="10" y="148"/>
                      <a:pt x="15" y="127"/>
                      <a:pt x="22" y="107"/>
                    </a:cubicBezTo>
                    <a:cubicBezTo>
                      <a:pt x="47" y="43"/>
                      <a:pt x="94" y="0"/>
                      <a:pt x="182" y="0"/>
                    </a:cubicBezTo>
                    <a:cubicBezTo>
                      <a:pt x="283" y="0"/>
                      <a:pt x="332" y="57"/>
                      <a:pt x="352" y="140"/>
                    </a:cubicBezTo>
                    <a:cubicBezTo>
                      <a:pt x="369" y="137"/>
                      <a:pt x="387" y="135"/>
                      <a:pt x="405" y="135"/>
                    </a:cubicBezTo>
                    <a:cubicBezTo>
                      <a:pt x="602" y="135"/>
                      <a:pt x="762" y="295"/>
                      <a:pt x="762" y="492"/>
                    </a:cubicBezTo>
                    <a:cubicBezTo>
                      <a:pt x="762" y="502"/>
                      <a:pt x="761" y="512"/>
                      <a:pt x="760" y="521"/>
                    </a:cubicBezTo>
                    <a:cubicBezTo>
                      <a:pt x="806" y="502"/>
                      <a:pt x="855" y="492"/>
                      <a:pt x="907" y="492"/>
                    </a:cubicBezTo>
                    <a:cubicBezTo>
                      <a:pt x="1122" y="492"/>
                      <a:pt x="1296" y="666"/>
                      <a:pt x="1296" y="881"/>
                    </a:cubicBezTo>
                    <a:cubicBezTo>
                      <a:pt x="1296" y="950"/>
                      <a:pt x="1278" y="1014"/>
                      <a:pt x="1247" y="1070"/>
                    </a:cubicBezTo>
                    <a:cubicBezTo>
                      <a:pt x="1343" y="1146"/>
                      <a:pt x="1405" y="1264"/>
                      <a:pt x="1405" y="1396"/>
                    </a:cubicBezTo>
                    <a:cubicBezTo>
                      <a:pt x="1405" y="1545"/>
                      <a:pt x="1327" y="1675"/>
                      <a:pt x="1210" y="1749"/>
                    </a:cubicBezTo>
                    <a:cubicBezTo>
                      <a:pt x="1264" y="1816"/>
                      <a:pt x="1296" y="1901"/>
                      <a:pt x="1296" y="1994"/>
                    </a:cubicBezTo>
                    <a:cubicBezTo>
                      <a:pt x="1296" y="2144"/>
                      <a:pt x="1210" y="2275"/>
                      <a:pt x="1085" y="2340"/>
                    </a:cubicBezTo>
                    <a:cubicBezTo>
                      <a:pt x="1086" y="2354"/>
                      <a:pt x="1088" y="2368"/>
                      <a:pt x="1088" y="2383"/>
                    </a:cubicBezTo>
                    <a:cubicBezTo>
                      <a:pt x="1088" y="2564"/>
                      <a:pt x="964" y="2715"/>
                      <a:pt x="797" y="2759"/>
                    </a:cubicBezTo>
                    <a:cubicBezTo>
                      <a:pt x="748" y="2898"/>
                      <a:pt x="616" y="2997"/>
                      <a:pt x="462" y="2997"/>
                    </a:cubicBezTo>
                    <a:cubicBezTo>
                      <a:pt x="427" y="2997"/>
                      <a:pt x="394" y="2992"/>
                      <a:pt x="363" y="2983"/>
                    </a:cubicBezTo>
                    <a:cubicBezTo>
                      <a:pt x="354" y="3104"/>
                      <a:pt x="311" y="3196"/>
                      <a:pt x="182" y="3196"/>
                    </a:cubicBezTo>
                    <a:cubicBezTo>
                      <a:pt x="0" y="3196"/>
                      <a:pt x="3" y="3038"/>
                      <a:pt x="0" y="3039"/>
                    </a:cubicBezTo>
                    <a:cubicBezTo>
                      <a:pt x="0" y="3039"/>
                      <a:pt x="4" y="171"/>
                      <a:pt x="6" y="171"/>
                    </a:cubicBezTo>
                  </a:path>
                </a:pathLst>
              </a:custGeom>
              <a:grpFill/>
              <a:ln>
                <a:solidFill>
                  <a:srgbClr val="00AD01"/>
                </a:solidFill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3" name="Freeform 38">
                <a:extLst>
                  <a:ext uri="{FF2B5EF4-FFF2-40B4-BE49-F238E27FC236}">
                    <a16:creationId xmlns:a16="http://schemas.microsoft.com/office/drawing/2014/main" id="{31D9E433-3B93-56A9-167F-A99EFEE80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45442" y="7001635"/>
                <a:ext cx="439607" cy="552840"/>
              </a:xfrm>
              <a:custGeom>
                <a:avLst/>
                <a:gdLst>
                  <a:gd name="T0" fmla="*/ 0 w 581"/>
                  <a:gd name="T1" fmla="*/ 0 h 732"/>
                  <a:gd name="T2" fmla="*/ 150761 w 581"/>
                  <a:gd name="T3" fmla="*/ 263165 h 73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1" h="732">
                    <a:moveTo>
                      <a:pt x="0" y="0"/>
                    </a:moveTo>
                    <a:cubicBezTo>
                      <a:pt x="0" y="0"/>
                      <a:pt x="580" y="35"/>
                      <a:pt x="418" y="731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4" name="Freeform 39">
                <a:extLst>
                  <a:ext uri="{FF2B5EF4-FFF2-40B4-BE49-F238E27FC236}">
                    <a16:creationId xmlns:a16="http://schemas.microsoft.com/office/drawing/2014/main" id="{3F3268B7-26D7-E30D-8CA4-A9860BD05F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45442" y="6678592"/>
                <a:ext cx="286411" cy="269759"/>
              </a:xfrm>
              <a:custGeom>
                <a:avLst/>
                <a:gdLst>
                  <a:gd name="T0" fmla="*/ 136165 w 379"/>
                  <a:gd name="T1" fmla="*/ 40588 h 358"/>
                  <a:gd name="T2" fmla="*/ 0 w 379"/>
                  <a:gd name="T3" fmla="*/ 128228 h 35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79" h="358">
                    <a:moveTo>
                      <a:pt x="378" y="113"/>
                    </a:moveTo>
                    <a:cubicBezTo>
                      <a:pt x="378" y="113"/>
                      <a:pt x="0" y="0"/>
                      <a:pt x="0" y="357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5" name="Freeform 40">
                <a:extLst>
                  <a:ext uri="{FF2B5EF4-FFF2-40B4-BE49-F238E27FC236}">
                    <a16:creationId xmlns:a16="http://schemas.microsoft.com/office/drawing/2014/main" id="{D22CA1A5-8741-4D34-93BE-41B979589B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1681" y="6718555"/>
                <a:ext cx="93250" cy="229794"/>
              </a:xfrm>
              <a:custGeom>
                <a:avLst/>
                <a:gdLst>
                  <a:gd name="T0" fmla="*/ 44094 w 125"/>
                  <a:gd name="T1" fmla="*/ 0 h 303"/>
                  <a:gd name="T2" fmla="*/ 0 w 125"/>
                  <a:gd name="T3" fmla="*/ 109175 h 303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25" h="303">
                    <a:moveTo>
                      <a:pt x="124" y="0"/>
                    </a:moveTo>
                    <a:cubicBezTo>
                      <a:pt x="124" y="0"/>
                      <a:pt x="124" y="171"/>
                      <a:pt x="0" y="302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6" name="Freeform 41">
                <a:extLst>
                  <a:ext uri="{FF2B5EF4-FFF2-40B4-BE49-F238E27FC236}">
                    <a16:creationId xmlns:a16="http://schemas.microsoft.com/office/drawing/2014/main" id="{C458C636-4818-B825-5261-F0B784B0AB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25102" y="7028279"/>
                <a:ext cx="559500" cy="163189"/>
              </a:xfrm>
              <a:custGeom>
                <a:avLst/>
                <a:gdLst>
                  <a:gd name="T0" fmla="*/ 266340 w 740"/>
                  <a:gd name="T1" fmla="*/ 60142 h 216"/>
                  <a:gd name="T2" fmla="*/ 116771 w 740"/>
                  <a:gd name="T3" fmla="*/ 77428 h 216"/>
                  <a:gd name="T4" fmla="*/ 0 w 740"/>
                  <a:gd name="T5" fmla="*/ 37093 h 2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40" h="216">
                    <a:moveTo>
                      <a:pt x="739" y="167"/>
                    </a:moveTo>
                    <a:cubicBezTo>
                      <a:pt x="529" y="0"/>
                      <a:pt x="324" y="215"/>
                      <a:pt x="324" y="215"/>
                    </a:cubicBezTo>
                    <a:cubicBezTo>
                      <a:pt x="324" y="215"/>
                      <a:pt x="281" y="24"/>
                      <a:pt x="0" y="103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7" name="Freeform 42">
                <a:extLst>
                  <a:ext uri="{FF2B5EF4-FFF2-40B4-BE49-F238E27FC236}">
                    <a16:creationId xmlns:a16="http://schemas.microsoft.com/office/drawing/2014/main" id="{CBA07CF4-1B47-94C1-1C8D-AD1FCA9AAA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68307" y="7601100"/>
                <a:ext cx="296403" cy="546179"/>
              </a:xfrm>
              <a:custGeom>
                <a:avLst/>
                <a:gdLst>
                  <a:gd name="T0" fmla="*/ 140565 w 391"/>
                  <a:gd name="T1" fmla="*/ 259989 h 722"/>
                  <a:gd name="T2" fmla="*/ 40110 w 391"/>
                  <a:gd name="T3" fmla="*/ 142796 h 722"/>
                  <a:gd name="T4" fmla="*/ 0 w 391"/>
                  <a:gd name="T5" fmla="*/ 0 h 7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1" h="722">
                    <a:moveTo>
                      <a:pt x="389" y="721"/>
                    </a:moveTo>
                    <a:cubicBezTo>
                      <a:pt x="389" y="721"/>
                      <a:pt x="390" y="361"/>
                      <a:pt x="111" y="396"/>
                    </a:cubicBezTo>
                    <a:cubicBezTo>
                      <a:pt x="111" y="396"/>
                      <a:pt x="256" y="198"/>
                      <a:pt x="0" y="0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8" name="Freeform 43">
                <a:extLst>
                  <a:ext uri="{FF2B5EF4-FFF2-40B4-BE49-F238E27FC236}">
                    <a16:creationId xmlns:a16="http://schemas.microsoft.com/office/drawing/2014/main" id="{6F1D588C-D5AB-98DF-D675-89E66C452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71638" y="8147279"/>
                <a:ext cx="129883" cy="339697"/>
              </a:xfrm>
              <a:custGeom>
                <a:avLst/>
                <a:gdLst>
                  <a:gd name="T0" fmla="*/ 0 w 174"/>
                  <a:gd name="T1" fmla="*/ 0 h 450"/>
                  <a:gd name="T2" fmla="*/ 21349 w 174"/>
                  <a:gd name="T3" fmla="*/ 161565 h 45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74" h="450">
                    <a:moveTo>
                      <a:pt x="0" y="0"/>
                    </a:moveTo>
                    <a:cubicBezTo>
                      <a:pt x="0" y="0"/>
                      <a:pt x="173" y="186"/>
                      <a:pt x="60" y="449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39" name="Freeform 44">
                <a:extLst>
                  <a:ext uri="{FF2B5EF4-FFF2-40B4-BE49-F238E27FC236}">
                    <a16:creationId xmlns:a16="http://schemas.microsoft.com/office/drawing/2014/main" id="{1519F8B0-E91C-CD2C-0BC4-199E1A7909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45442" y="8123968"/>
                <a:ext cx="379661" cy="226464"/>
              </a:xfrm>
              <a:custGeom>
                <a:avLst/>
                <a:gdLst>
                  <a:gd name="T0" fmla="*/ 0 w 504"/>
                  <a:gd name="T1" fmla="*/ 11438 h 302"/>
                  <a:gd name="T2" fmla="*/ 135731 w 504"/>
                  <a:gd name="T3" fmla="*/ 91865 h 302"/>
                  <a:gd name="T4" fmla="*/ 180616 w 504"/>
                  <a:gd name="T5" fmla="*/ 107593 h 3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4" h="302">
                    <a:moveTo>
                      <a:pt x="0" y="32"/>
                    </a:moveTo>
                    <a:cubicBezTo>
                      <a:pt x="265" y="0"/>
                      <a:pt x="378" y="257"/>
                      <a:pt x="378" y="257"/>
                    </a:cubicBezTo>
                    <a:cubicBezTo>
                      <a:pt x="378" y="257"/>
                      <a:pt x="449" y="226"/>
                      <a:pt x="503" y="301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40" name="Freeform 45">
                <a:extLst>
                  <a:ext uri="{FF2B5EF4-FFF2-40B4-BE49-F238E27FC236}">
                    <a16:creationId xmlns:a16="http://schemas.microsoft.com/office/drawing/2014/main" id="{7A40538A-FA7C-FF40-5CEF-4130BF930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81807" y="7371306"/>
                <a:ext cx="336367" cy="186500"/>
              </a:xfrm>
              <a:custGeom>
                <a:avLst/>
                <a:gdLst>
                  <a:gd name="T0" fmla="*/ 0 w 445"/>
                  <a:gd name="T1" fmla="*/ 0 h 249"/>
                  <a:gd name="T2" fmla="*/ 159978 w 445"/>
                  <a:gd name="T3" fmla="*/ 0 h 24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45" h="249">
                    <a:moveTo>
                      <a:pt x="0" y="0"/>
                    </a:moveTo>
                    <a:cubicBezTo>
                      <a:pt x="0" y="0"/>
                      <a:pt x="268" y="248"/>
                      <a:pt x="444" y="0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sp>
            <p:nvSpPr>
              <p:cNvPr id="41" name="Freeform 46">
                <a:extLst>
                  <a:ext uri="{FF2B5EF4-FFF2-40B4-BE49-F238E27FC236}">
                    <a16:creationId xmlns:a16="http://schemas.microsoft.com/office/drawing/2014/main" id="{0B4B1FAA-7F85-8F65-7191-566ED8324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45442" y="7711003"/>
                <a:ext cx="336365" cy="166518"/>
              </a:xfrm>
              <a:custGeom>
                <a:avLst/>
                <a:gdLst>
                  <a:gd name="T0" fmla="*/ 159978 w 446"/>
                  <a:gd name="T1" fmla="*/ 25256 h 220"/>
                  <a:gd name="T2" fmla="*/ 0 w 446"/>
                  <a:gd name="T3" fmla="*/ 79014 h 22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46" h="220">
                    <a:moveTo>
                      <a:pt x="445" y="70"/>
                    </a:moveTo>
                    <a:cubicBezTo>
                      <a:pt x="445" y="70"/>
                      <a:pt x="168" y="0"/>
                      <a:pt x="0" y="219"/>
                    </a:cubicBezTo>
                  </a:path>
                </a:pathLst>
              </a:custGeom>
              <a:grpFill/>
              <a:ln w="2880" cap="flat">
                <a:solidFill>
                  <a:srgbClr val="00AD0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19" name="TextBox 2">
              <a:extLst>
                <a:ext uri="{FF2B5EF4-FFF2-40B4-BE49-F238E27FC236}">
                  <a16:creationId xmlns:a16="http://schemas.microsoft.com/office/drawing/2014/main" id="{3BC506E3-9D29-C850-72B7-9549C624FE27}"/>
                </a:ext>
              </a:extLst>
            </p:cNvPr>
            <p:cNvSpPr txBox="1"/>
            <p:nvPr/>
          </p:nvSpPr>
          <p:spPr>
            <a:xfrm>
              <a:off x="6025345" y="1726406"/>
              <a:ext cx="2113277" cy="46166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00"/>
                  </a:solidFill>
                  <a:effectLst/>
                  <a:uLnTx/>
                  <a:uFillTx/>
                  <a:latin typeface="Core Sans A 35 Light"/>
                  <a:ea typeface="+mn-ea"/>
                  <a:cs typeface="Arial" panose="020B0604020202020204" pitchFamily="34" charset="0"/>
                  <a:sym typeface="Arial" panose="020B0604020202020204" pitchFamily="34" charset="0"/>
                </a:rPr>
                <a:t>IA Generativa</a:t>
              </a:r>
            </a:p>
          </p:txBody>
        </p:sp>
        <p:sp>
          <p:nvSpPr>
            <p:cNvPr id="20" name="Google Shape;5464;p124">
              <a:extLst>
                <a:ext uri="{FF2B5EF4-FFF2-40B4-BE49-F238E27FC236}">
                  <a16:creationId xmlns:a16="http://schemas.microsoft.com/office/drawing/2014/main" id="{DDE5EBBE-E399-AC5C-AE7F-39FCF731709B}"/>
                </a:ext>
              </a:extLst>
            </p:cNvPr>
            <p:cNvSpPr>
              <a:spLocks/>
            </p:cNvSpPr>
            <p:nvPr/>
          </p:nvSpPr>
          <p:spPr bwMode="auto">
            <a:xfrm rot="5111762">
              <a:off x="8325000" y="3050386"/>
              <a:ext cx="927100" cy="1601788"/>
            </a:xfrm>
            <a:custGeom>
              <a:avLst/>
              <a:gdLst>
                <a:gd name="T0" fmla="*/ 2147483646 w 219"/>
                <a:gd name="T1" fmla="*/ 2147483646 h 378"/>
                <a:gd name="T2" fmla="*/ 2147483646 w 219"/>
                <a:gd name="T3" fmla="*/ 0 h 378"/>
                <a:gd name="T4" fmla="*/ 0 w 219"/>
                <a:gd name="T5" fmla="*/ 0 h 378"/>
                <a:gd name="T6" fmla="*/ 0 w 219"/>
                <a:gd name="T7" fmla="*/ 2147483646 h 378"/>
                <a:gd name="T8" fmla="*/ 2147483646 w 219"/>
                <a:gd name="T9" fmla="*/ 2147483646 h 378"/>
                <a:gd name="T10" fmla="*/ 2147483646 w 219"/>
                <a:gd name="T11" fmla="*/ 2147483646 h 378"/>
                <a:gd name="T12" fmla="*/ 2147483646 w 219"/>
                <a:gd name="T13" fmla="*/ 2147483646 h 378"/>
                <a:gd name="T14" fmla="*/ 2147483646 w 219"/>
                <a:gd name="T15" fmla="*/ 2147483646 h 378"/>
                <a:gd name="T16" fmla="*/ 2147483646 w 219"/>
                <a:gd name="T17" fmla="*/ 2147483646 h 378"/>
                <a:gd name="T18" fmla="*/ 2147483646 w 219"/>
                <a:gd name="T19" fmla="*/ 2147483646 h 378"/>
                <a:gd name="T20" fmla="*/ 2147483646 w 219"/>
                <a:gd name="T21" fmla="*/ 2147483646 h 378"/>
                <a:gd name="T22" fmla="*/ 2147483646 w 219"/>
                <a:gd name="T23" fmla="*/ 2147483646 h 378"/>
                <a:gd name="T24" fmla="*/ 2147483646 w 219"/>
                <a:gd name="T25" fmla="*/ 2147483646 h 378"/>
                <a:gd name="T26" fmla="*/ 2147483646 w 219"/>
                <a:gd name="T27" fmla="*/ 2147483646 h 3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9" h="378" extrusionOk="0">
                  <a:moveTo>
                    <a:pt x="193" y="135"/>
                  </a:moveTo>
                  <a:cubicBezTo>
                    <a:pt x="167" y="54"/>
                    <a:pt x="93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6" y="15"/>
                    <a:pt x="155" y="65"/>
                    <a:pt x="179" y="139"/>
                  </a:cubicBezTo>
                  <a:cubicBezTo>
                    <a:pt x="202" y="213"/>
                    <a:pt x="177" y="292"/>
                    <a:pt x="115" y="338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97" y="298"/>
                    <a:pt x="97" y="298"/>
                    <a:pt x="97" y="298"/>
                  </a:cubicBezTo>
                  <a:cubicBezTo>
                    <a:pt x="101" y="358"/>
                    <a:pt x="101" y="358"/>
                    <a:pt x="101" y="358"/>
                  </a:cubicBezTo>
                  <a:cubicBezTo>
                    <a:pt x="155" y="378"/>
                    <a:pt x="155" y="378"/>
                    <a:pt x="155" y="378"/>
                  </a:cubicBezTo>
                  <a:cubicBezTo>
                    <a:pt x="160" y="364"/>
                    <a:pt x="160" y="364"/>
                    <a:pt x="160" y="364"/>
                  </a:cubicBezTo>
                  <a:cubicBezTo>
                    <a:pt x="125" y="350"/>
                    <a:pt x="125" y="350"/>
                    <a:pt x="125" y="350"/>
                  </a:cubicBezTo>
                  <a:cubicBezTo>
                    <a:pt x="192" y="300"/>
                    <a:pt x="219" y="214"/>
                    <a:pt x="193" y="135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lIns="91425" tIns="45700" rIns="91425" bIns="4570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" name="Google Shape;5462;p124">
              <a:extLst>
                <a:ext uri="{FF2B5EF4-FFF2-40B4-BE49-F238E27FC236}">
                  <a16:creationId xmlns:a16="http://schemas.microsoft.com/office/drawing/2014/main" id="{9C990DF3-515A-F625-3C5A-012FC4BB4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665" y="1879309"/>
              <a:ext cx="962025" cy="665163"/>
            </a:xfrm>
            <a:custGeom>
              <a:avLst/>
              <a:gdLst>
                <a:gd name="T0" fmla="*/ 2147483646 w 227"/>
                <a:gd name="T1" fmla="*/ 2147483646 h 157"/>
                <a:gd name="T2" fmla="*/ 2147483646 w 227"/>
                <a:gd name="T3" fmla="*/ 2147483646 h 157"/>
                <a:gd name="T4" fmla="*/ 2147483646 w 227"/>
                <a:gd name="T5" fmla="*/ 0 h 157"/>
                <a:gd name="T6" fmla="*/ 0 w 227"/>
                <a:gd name="T7" fmla="*/ 0 h 157"/>
                <a:gd name="T8" fmla="*/ 0 w 227"/>
                <a:gd name="T9" fmla="*/ 2147483646 h 157"/>
                <a:gd name="T10" fmla="*/ 2147483646 w 227"/>
                <a:gd name="T11" fmla="*/ 2147483646 h 157"/>
                <a:gd name="T12" fmla="*/ 2147483646 w 227"/>
                <a:gd name="T13" fmla="*/ 2147483646 h 157"/>
                <a:gd name="T14" fmla="*/ 2147483646 w 227"/>
                <a:gd name="T15" fmla="*/ 2147483646 h 157"/>
                <a:gd name="T16" fmla="*/ 2147483646 w 227"/>
                <a:gd name="T17" fmla="*/ 2147483646 h 157"/>
                <a:gd name="T18" fmla="*/ 2147483646 w 227"/>
                <a:gd name="T19" fmla="*/ 2147483646 h 157"/>
                <a:gd name="T20" fmla="*/ 2147483646 w 227"/>
                <a:gd name="T21" fmla="*/ 2147483646 h 157"/>
                <a:gd name="T22" fmla="*/ 2147483646 w 227"/>
                <a:gd name="T23" fmla="*/ 2147483646 h 1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7" h="157" extrusionOk="0">
                  <a:moveTo>
                    <a:pt x="215" y="102"/>
                  </a:moveTo>
                  <a:cubicBezTo>
                    <a:pt x="192" y="132"/>
                    <a:pt x="192" y="132"/>
                    <a:pt x="192" y="132"/>
                  </a:cubicBezTo>
                  <a:cubicBezTo>
                    <a:pt x="165" y="53"/>
                    <a:pt x="91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5" y="15"/>
                    <a:pt x="153" y="64"/>
                    <a:pt x="177" y="13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91" y="157"/>
                    <a:pt x="191" y="157"/>
                    <a:pt x="191" y="157"/>
                  </a:cubicBezTo>
                  <a:cubicBezTo>
                    <a:pt x="227" y="112"/>
                    <a:pt x="227" y="112"/>
                    <a:pt x="227" y="112"/>
                  </a:cubicBezTo>
                  <a:lnTo>
                    <a:pt x="215" y="102"/>
                  </a:lnTo>
                  <a:close/>
                </a:path>
              </a:pathLst>
            </a:custGeom>
            <a:solidFill>
              <a:srgbClr val="095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44" name="Título 7">
            <a:extLst>
              <a:ext uri="{FF2B5EF4-FFF2-40B4-BE49-F238E27FC236}">
                <a16:creationId xmlns:a16="http://schemas.microsoft.com/office/drawing/2014/main" id="{AE7C3943-7864-5003-3457-AD412EB3D9E4}"/>
              </a:ext>
            </a:extLst>
          </p:cNvPr>
          <p:cNvSpPr txBox="1">
            <a:spLocks/>
          </p:cNvSpPr>
          <p:nvPr/>
        </p:nvSpPr>
        <p:spPr>
          <a:xfrm>
            <a:off x="1179656" y="4982878"/>
            <a:ext cx="8248655" cy="1085653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2400" b="1" kern="1200">
                <a:solidFill>
                  <a:schemeClr val="accent6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Incremento de la capacidad analítica y operativa de la Gerencia de Cumplimiento, con un indicador de efectividad del 89%</a:t>
            </a:r>
          </a:p>
        </p:txBody>
      </p:sp>
    </p:spTree>
    <p:extLst>
      <p:ext uri="{BB962C8B-B14F-4D97-AF65-F5344CB8AC3E}">
        <p14:creationId xmlns:p14="http://schemas.microsoft.com/office/powerpoint/2010/main" val="1520637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992B48B2-8764-8FFF-7D74-C1AFFEE87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CASOS</a:t>
            </a:r>
          </a:p>
        </p:txBody>
      </p:sp>
    </p:spTree>
    <p:extLst>
      <p:ext uri="{BB962C8B-B14F-4D97-AF65-F5344CB8AC3E}">
        <p14:creationId xmlns:p14="http://schemas.microsoft.com/office/powerpoint/2010/main" val="361207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>
            <a:extLst>
              <a:ext uri="{FF2B5EF4-FFF2-40B4-BE49-F238E27FC236}">
                <a16:creationId xmlns:a16="http://schemas.microsoft.com/office/drawing/2014/main" id="{2123602C-EFC2-F5E9-0E7D-A8EA5AB66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573" y="3006511"/>
            <a:ext cx="126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>
            <a:extLst>
              <a:ext uri="{FF2B5EF4-FFF2-40B4-BE49-F238E27FC236}">
                <a16:creationId xmlns:a16="http://schemas.microsoft.com/office/drawing/2014/main" id="{965CB09D-E5D9-A1A7-F1A8-A1068DFF6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095" y="2990530"/>
            <a:ext cx="126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>
            <a:extLst>
              <a:ext uri="{FF2B5EF4-FFF2-40B4-BE49-F238E27FC236}">
                <a16:creationId xmlns:a16="http://schemas.microsoft.com/office/drawing/2014/main" id="{4C3AC5FB-0759-7741-BB0B-C1E551247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374" y="2987940"/>
            <a:ext cx="126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B5DFFCBF-FCB0-198C-C3C5-1E034738C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16603" y="2987939"/>
            <a:ext cx="126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CuadroTexto 3">
            <a:extLst>
              <a:ext uri="{FF2B5EF4-FFF2-40B4-BE49-F238E27FC236}">
                <a16:creationId xmlns:a16="http://schemas.microsoft.com/office/drawing/2014/main" id="{F74614EB-CC33-08AD-4853-2CD08D321B43}"/>
              </a:ext>
            </a:extLst>
          </p:cNvPr>
          <p:cNvSpPr txBox="1"/>
          <p:nvPr/>
        </p:nvSpPr>
        <p:spPr>
          <a:xfrm>
            <a:off x="1098095" y="4479806"/>
            <a:ext cx="25785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Departamento de Justicia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USD 1,89 billones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(USD 500,000 diarios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por incumplir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2012 -2024)*  </a:t>
            </a:r>
          </a:p>
        </p:txBody>
      </p:sp>
      <p:sp>
        <p:nvSpPr>
          <p:cNvPr id="34" name="CuadroTexto 4">
            <a:extLst>
              <a:ext uri="{FF2B5EF4-FFF2-40B4-BE49-F238E27FC236}">
                <a16:creationId xmlns:a16="http://schemas.microsoft.com/office/drawing/2014/main" id="{F071329C-7018-F429-A6E0-29E4EA34468B}"/>
              </a:ext>
            </a:extLst>
          </p:cNvPr>
          <p:cNvSpPr txBox="1"/>
          <p:nvPr/>
        </p:nvSpPr>
        <p:spPr>
          <a:xfrm>
            <a:off x="3925437" y="4566164"/>
            <a:ext cx="1830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Reserva Federal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USD 123,5 millones</a:t>
            </a:r>
          </a:p>
        </p:txBody>
      </p:sp>
      <p:sp>
        <p:nvSpPr>
          <p:cNvPr id="35" name="CuadroTexto 5">
            <a:extLst>
              <a:ext uri="{FF2B5EF4-FFF2-40B4-BE49-F238E27FC236}">
                <a16:creationId xmlns:a16="http://schemas.microsoft.com/office/drawing/2014/main" id="{B5C03E8F-3FC3-36EC-0573-D9DC5CBD15A2}"/>
              </a:ext>
            </a:extLst>
          </p:cNvPr>
          <p:cNvSpPr txBox="1"/>
          <p:nvPr/>
        </p:nvSpPr>
        <p:spPr>
          <a:xfrm>
            <a:off x="6504193" y="4536153"/>
            <a:ext cx="1996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Crímenes Financieros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FINCEN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USD 1,3 billones</a:t>
            </a:r>
          </a:p>
        </p:txBody>
      </p:sp>
      <p:sp>
        <p:nvSpPr>
          <p:cNvPr id="36" name="CuadroTexto 6">
            <a:extLst>
              <a:ext uri="{FF2B5EF4-FFF2-40B4-BE49-F238E27FC236}">
                <a16:creationId xmlns:a16="http://schemas.microsoft.com/office/drawing/2014/main" id="{61D96B86-81AD-5494-7667-97FAC0F49D5C}"/>
              </a:ext>
            </a:extLst>
          </p:cNvPr>
          <p:cNvSpPr txBox="1"/>
          <p:nvPr/>
        </p:nvSpPr>
        <p:spPr>
          <a:xfrm>
            <a:off x="9369831" y="4547997"/>
            <a:ext cx="16738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Contralor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USD 450 millones</a:t>
            </a:r>
          </a:p>
        </p:txBody>
      </p:sp>
      <p:sp>
        <p:nvSpPr>
          <p:cNvPr id="37" name="CuadroTexto 7">
            <a:extLst>
              <a:ext uri="{FF2B5EF4-FFF2-40B4-BE49-F238E27FC236}">
                <a16:creationId xmlns:a16="http://schemas.microsoft.com/office/drawing/2014/main" id="{BE46FD29-7B7B-349D-BA84-5DF7EEB955DE}"/>
              </a:ext>
            </a:extLst>
          </p:cNvPr>
          <p:cNvSpPr txBox="1"/>
          <p:nvPr/>
        </p:nvSpPr>
        <p:spPr>
          <a:xfrm>
            <a:off x="1951370" y="5685729"/>
            <a:ext cx="790370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Billones de pesos en multas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banco más grande en EU en incumplir con el BSA y el primero en declararse culpable de 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*Multa más grande de la historia con imposiciones diarias</a:t>
            </a:r>
          </a:p>
        </p:txBody>
      </p: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2D522DAA-9B1B-B6D3-618B-A01FCA0F8CB0}"/>
              </a:ext>
            </a:extLst>
          </p:cNvPr>
          <p:cNvCxnSpPr>
            <a:cxnSpLocks/>
          </p:cNvCxnSpPr>
          <p:nvPr/>
        </p:nvCxnSpPr>
        <p:spPr>
          <a:xfrm flipH="1">
            <a:off x="1248990" y="4390684"/>
            <a:ext cx="9789882" cy="20591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9" name="CuadroTexto 38">
            <a:extLst>
              <a:ext uri="{FF2B5EF4-FFF2-40B4-BE49-F238E27FC236}">
                <a16:creationId xmlns:a16="http://schemas.microsoft.com/office/drawing/2014/main" id="{92C98055-6F5D-AD79-46CC-EF42A7FA048E}"/>
              </a:ext>
            </a:extLst>
          </p:cNvPr>
          <p:cNvSpPr txBox="1"/>
          <p:nvPr/>
        </p:nvSpPr>
        <p:spPr>
          <a:xfrm>
            <a:off x="7674076" y="7121377"/>
            <a:ext cx="31096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068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</a:t>
            </a:r>
            <a:r>
              <a:rPr kumimoji="0" lang="es-CO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68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uente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0068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Asobancaria</a:t>
            </a:r>
          </a:p>
        </p:txBody>
      </p:sp>
      <p:pic>
        <p:nvPicPr>
          <p:cNvPr id="40" name="Imagen 39">
            <a:extLst>
              <a:ext uri="{FF2B5EF4-FFF2-40B4-BE49-F238E27FC236}">
                <a16:creationId xmlns:a16="http://schemas.microsoft.com/office/drawing/2014/main" id="{5FB35B4B-1BD7-865C-3297-45D2631716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472" y="924948"/>
            <a:ext cx="3693109" cy="1220532"/>
          </a:xfrm>
          <a:prstGeom prst="rect">
            <a:avLst/>
          </a:prstGeom>
        </p:spPr>
      </p:pic>
      <p:sp>
        <p:nvSpPr>
          <p:cNvPr id="42" name="Google Shape;593;p27">
            <a:extLst>
              <a:ext uri="{FF2B5EF4-FFF2-40B4-BE49-F238E27FC236}">
                <a16:creationId xmlns:a16="http://schemas.microsoft.com/office/drawing/2014/main" id="{6E484A8F-84DB-F9FB-181D-10D3B4D6D96D}"/>
              </a:ext>
            </a:extLst>
          </p:cNvPr>
          <p:cNvSpPr txBox="1"/>
          <p:nvPr/>
        </p:nvSpPr>
        <p:spPr>
          <a:xfrm>
            <a:off x="4518923" y="547675"/>
            <a:ext cx="3693110" cy="2030588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 empleado que aceptó </a:t>
            </a: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sobornos de</a:t>
            </a: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$200 USD </a:t>
            </a: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por cada transacción para falsificar documentos y facilitar el movimiento de dinero hacia Colombia. </a:t>
            </a:r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id="{490B03AB-557D-5BCA-CF1B-5D4F989D4EAA}"/>
              </a:ext>
            </a:extLst>
          </p:cNvPr>
          <p:cNvGrpSpPr/>
          <p:nvPr/>
        </p:nvGrpSpPr>
        <p:grpSpPr>
          <a:xfrm>
            <a:off x="8841507" y="242552"/>
            <a:ext cx="2730503" cy="2585324"/>
            <a:chOff x="2983791" y="987989"/>
            <a:chExt cx="5077534" cy="5020376"/>
          </a:xfrm>
        </p:grpSpPr>
        <p:pic>
          <p:nvPicPr>
            <p:cNvPr id="45" name="Imagen 44" descr="Imagen que contiene lego, juguete, sostener, tabla&#10;&#10;Descripción generada automáticamente">
              <a:extLst>
                <a:ext uri="{FF2B5EF4-FFF2-40B4-BE49-F238E27FC236}">
                  <a16:creationId xmlns:a16="http://schemas.microsoft.com/office/drawing/2014/main" id="{4BA5DED6-862B-443C-4EF1-69EA7A905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83791" y="987989"/>
              <a:ext cx="5077534" cy="5020376"/>
            </a:xfrm>
            <a:prstGeom prst="hexagon">
              <a:avLst/>
            </a:prstGeom>
            <a:ln w="38100">
              <a:noFill/>
            </a:ln>
          </p:spPr>
        </p:pic>
        <p:pic>
          <p:nvPicPr>
            <p:cNvPr id="46" name="Imagen 45">
              <a:extLst>
                <a:ext uri="{FF2B5EF4-FFF2-40B4-BE49-F238E27FC236}">
                  <a16:creationId xmlns:a16="http://schemas.microsoft.com/office/drawing/2014/main" id="{A19F53B9-E204-88A8-0838-AC6CFDD0B2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-4842" t="8348"/>
            <a:stretch/>
          </p:blipFill>
          <p:spPr>
            <a:xfrm>
              <a:off x="4127501" y="3403600"/>
              <a:ext cx="1482152" cy="1673208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7" name="Imagen 46">
              <a:extLst>
                <a:ext uri="{FF2B5EF4-FFF2-40B4-BE49-F238E27FC236}">
                  <a16:creationId xmlns:a16="http://schemas.microsoft.com/office/drawing/2014/main" id="{6062700D-2D96-0D1D-5CD4-60FED1798A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r="7848"/>
            <a:stretch/>
          </p:blipFill>
          <p:spPr>
            <a:xfrm>
              <a:off x="5619170" y="3364151"/>
              <a:ext cx="1365830" cy="172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293307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Office Theme">
  <a:themeElements>
    <a:clrScheme name="Personalizado 4">
      <a:dk1>
        <a:srgbClr val="000000"/>
      </a:dk1>
      <a:lt1>
        <a:srgbClr val="FFFFFF"/>
      </a:lt1>
      <a:dk2>
        <a:srgbClr val="0E2841"/>
      </a:dk2>
      <a:lt2>
        <a:srgbClr val="C6C6C6"/>
      </a:lt2>
      <a:accent1>
        <a:srgbClr val="105163"/>
      </a:accent1>
      <a:accent2>
        <a:srgbClr val="21C112"/>
      </a:accent2>
      <a:accent3>
        <a:srgbClr val="0F9ED5"/>
      </a:accent3>
      <a:accent4>
        <a:srgbClr val="196B24"/>
      </a:accent4>
      <a:accent5>
        <a:srgbClr val="467886"/>
      </a:accent5>
      <a:accent6>
        <a:srgbClr val="747474"/>
      </a:accent6>
      <a:hlink>
        <a:srgbClr val="467886"/>
      </a:hlink>
      <a:folHlink>
        <a:srgbClr val="96607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06CED462-24D9-2C41-9147-6636C7E2096A}" vid="{02D76C0C-C963-B24F-831B-37E24DD2A702}"/>
    </a:ext>
  </a:extLst>
</a:theme>
</file>

<file path=ppt/theme/theme2.xml><?xml version="1.0" encoding="utf-8"?>
<a:theme xmlns:a="http://schemas.openxmlformats.org/drawingml/2006/main" name="2_Office Theme">
  <a:themeElements>
    <a:clrScheme name="Personalizado 2">
      <a:dk1>
        <a:srgbClr val="000000"/>
      </a:dk1>
      <a:lt1>
        <a:srgbClr val="FFFFFF"/>
      </a:lt1>
      <a:dk2>
        <a:srgbClr val="0E2841"/>
      </a:dk2>
      <a:lt2>
        <a:srgbClr val="C6C6C6"/>
      </a:lt2>
      <a:accent1>
        <a:srgbClr val="156082"/>
      </a:accent1>
      <a:accent2>
        <a:srgbClr val="4EA72E"/>
      </a:accent2>
      <a:accent3>
        <a:srgbClr val="0F9ED5"/>
      </a:accent3>
      <a:accent4>
        <a:srgbClr val="196B24"/>
      </a:accent4>
      <a:accent5>
        <a:srgbClr val="467886"/>
      </a:accent5>
      <a:accent6>
        <a:srgbClr val="747474"/>
      </a:accent6>
      <a:hlink>
        <a:srgbClr val="467886"/>
      </a:hlink>
      <a:folHlink>
        <a:srgbClr val="96607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06CED462-24D9-2C41-9147-6636C7E2096A}" vid="{02D76C0C-C963-B24F-831B-37E24DD2A702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Prueb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1" id="{6EB18B28-5F8C-4FE1-90AB-3D6F8F8560A5}" vid="{E1AF48EE-00F4-4EC0-B33B-FD02AD8EEA5F}"/>
    </a:ext>
  </a:extLst>
</a:theme>
</file>

<file path=ppt/theme/theme5.xml><?xml version="1.0" encoding="utf-8"?>
<a:theme xmlns:a="http://schemas.openxmlformats.org/drawingml/2006/main" name="1_Prueb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1" id="{6EB18B28-5F8C-4FE1-90AB-3D6F8F8560A5}" vid="{E1AF48EE-00F4-4EC0-B33B-FD02AD8EEA5F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</TotalTime>
  <Words>766</Words>
  <Application>Microsoft Office PowerPoint</Application>
  <PresentationFormat>Panorámica</PresentationFormat>
  <Paragraphs>99</Paragraphs>
  <Slides>22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13</vt:i4>
      </vt:variant>
      <vt:variant>
        <vt:lpstr>Tema</vt:lpstr>
      </vt:variant>
      <vt:variant>
        <vt:i4>5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41" baseType="lpstr">
      <vt:lpstr>Arial</vt:lpstr>
      <vt:lpstr>Open Sans SemiBold</vt:lpstr>
      <vt:lpstr>Core Sans A 75 ExtraBold</vt:lpstr>
      <vt:lpstr>Century Gothic</vt:lpstr>
      <vt:lpstr>Amasis MT Pro Light</vt:lpstr>
      <vt:lpstr>Aptos</vt:lpstr>
      <vt:lpstr>Calibri</vt:lpstr>
      <vt:lpstr>Poppins ExtraBold</vt:lpstr>
      <vt:lpstr>Core Sans A 35 Light</vt:lpstr>
      <vt:lpstr>Open Sans</vt:lpstr>
      <vt:lpstr>PT Sans</vt:lpstr>
      <vt:lpstr>Core Sans A 65 Bold</vt:lpstr>
      <vt:lpstr>Aptos Display</vt:lpstr>
      <vt:lpstr>1_Office Theme</vt:lpstr>
      <vt:lpstr>2_Office Theme</vt:lpstr>
      <vt:lpstr>Tema de Office</vt:lpstr>
      <vt:lpstr>Prueba</vt:lpstr>
      <vt:lpstr>1_Prueba</vt:lpstr>
      <vt:lpstr>Diapositiva de think-cell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CASOS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Valentina Castellanos  Pulido</dc:creator>
  <cp:lastModifiedBy>PAULA JIMENA QUINTERO RODRIGUEZ</cp:lastModifiedBy>
  <cp:revision>8</cp:revision>
  <dcterms:created xsi:type="dcterms:W3CDTF">2025-08-03T14:41:03Z</dcterms:created>
  <dcterms:modified xsi:type="dcterms:W3CDTF">2026-02-17T19:27:42Z</dcterms:modified>
</cp:coreProperties>
</file>